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3" r:id="rId5"/>
    <p:sldId id="264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33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Style léger 2 - Accentuation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5400" spc="150" baseline="0">
                <a:solidFill>
                  <a:srgbClr val="384870"/>
                </a:solidFill>
                <a:latin typeface="Montserrat" panose="02000505000000020004" pitchFamily="2" charset="77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latin typeface="Montserrat" panose="02000505000000020004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335" y="204382"/>
            <a:ext cx="6067323" cy="121801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247BDB65-771B-5844-9285-BA098A2F08C5}"/>
              </a:ext>
            </a:extLst>
          </p:cNvPr>
          <p:cNvSpPr/>
          <p:nvPr userDrawn="1"/>
        </p:nvSpPr>
        <p:spPr>
          <a:xfrm>
            <a:off x="-35769" y="0"/>
            <a:ext cx="397248" cy="6858000"/>
          </a:xfrm>
          <a:prstGeom prst="rect">
            <a:avLst/>
          </a:prstGeom>
          <a:solidFill>
            <a:srgbClr val="97C0E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pic>
        <p:nvPicPr>
          <p:cNvPr id="13" name="Image 12" descr="Une image contenant signe&#10;&#10;Description générée automatiquement">
            <a:extLst>
              <a:ext uri="{FF2B5EF4-FFF2-40B4-BE49-F238E27FC236}">
                <a16:creationId xmlns:a16="http://schemas.microsoft.com/office/drawing/2014/main" id="{A4089D0F-A3F3-3849-B400-9246D3AFA4AC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9789" y="5305505"/>
            <a:ext cx="2211948" cy="1157075"/>
          </a:xfrm>
          <a:prstGeom prst="rect">
            <a:avLst/>
          </a:prstGeom>
        </p:spPr>
      </p:pic>
      <p:pic>
        <p:nvPicPr>
          <p:cNvPr id="14" name="Image 13" descr="Une image contenant signe, extérieur, blanc, assis&#10;&#10;Description générée automatiquement">
            <a:extLst>
              <a:ext uri="{FF2B5EF4-FFF2-40B4-BE49-F238E27FC236}">
                <a16:creationId xmlns:a16="http://schemas.microsoft.com/office/drawing/2014/main" id="{C969584F-B689-C941-895C-D0A4C297DCDA}"/>
              </a:ext>
            </a:extLst>
          </p:cNvPr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9541" y="5220840"/>
            <a:ext cx="1954212" cy="1305530"/>
          </a:xfrm>
          <a:prstGeom prst="rect">
            <a:avLst/>
          </a:prstGeom>
        </p:spPr>
      </p:pic>
      <p:sp>
        <p:nvSpPr>
          <p:cNvPr id="15" name="Zone de texte 6">
            <a:extLst>
              <a:ext uri="{FF2B5EF4-FFF2-40B4-BE49-F238E27FC236}">
                <a16:creationId xmlns:a16="http://schemas.microsoft.com/office/drawing/2014/main" id="{ABC1A0D9-C8B0-794D-ADC3-B17708F58AA0}"/>
              </a:ext>
            </a:extLst>
          </p:cNvPr>
          <p:cNvSpPr txBox="1"/>
          <p:nvPr userDrawn="1"/>
        </p:nvSpPr>
        <p:spPr>
          <a:xfrm>
            <a:off x="3549686" y="5601201"/>
            <a:ext cx="4145280" cy="74676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fr-FR" sz="1600" dirty="0">
                <a:solidFill>
                  <a:srgbClr val="23335E"/>
                </a:solidFill>
                <a:effectLst/>
                <a:latin typeface="Montserrat" panose="02000505000000020004" pitchFamily="2" charset="77"/>
                <a:ea typeface="Times New Roman" panose="02020603050405020304" pitchFamily="18" charset="0"/>
              </a:rPr>
              <a:t>Projet financé dans le cadre du PIA 3 ANR17-NCUN-0017 2018-2028</a:t>
            </a:r>
            <a:endParaRPr lang="fr-FR" sz="2000" dirty="0">
              <a:solidFill>
                <a:srgbClr val="23335E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fr-FR" sz="2400" dirty="0">
                <a:solidFill>
                  <a:srgbClr val="182D5F"/>
                </a:solidFill>
                <a:effectLst/>
                <a:latin typeface="Montserrat" panose="02000505000000020004" pitchFamily="2" charset="77"/>
                <a:ea typeface="Times New Roman" panose="02020603050405020304" pitchFamily="18" charset="0"/>
              </a:rPr>
              <a:t> </a:t>
            </a:r>
            <a:endParaRPr lang="fr-FR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26640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cap="none">
                <a:latin typeface="Nouvelle Vague" pitchFamily="2" charset="0"/>
                <a:ea typeface="Nouvelle Vague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5867911" cy="3765973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03067" y="2150621"/>
            <a:ext cx="3388021" cy="3826846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>
                <a:solidFill>
                  <a:srgbClr val="38487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416965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1DD376-2F59-E348-B75A-51C30201A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>
                <a:latin typeface="LOVES" panose="02000500000000000000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9FEAE4-CF9F-264F-9F9A-A3810C521BA5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5867911" cy="3765973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31214A-B498-FB4C-B9F6-3C540985B0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03067" y="2150621"/>
            <a:ext cx="3388021" cy="3826846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>
                <a:solidFill>
                  <a:srgbClr val="384870"/>
                </a:solidFill>
                <a:latin typeface="Montserrat" panose="02000505000000020004" pitchFamily="2" charset="7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49548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cap="none">
                <a:latin typeface="Nouvelle Vague" pitchFamily="2" charset="0"/>
                <a:ea typeface="Nouvelle Vague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384870"/>
                </a:solidFill>
              </a:defRPr>
            </a:lvl1pPr>
            <a:lvl2pPr>
              <a:defRPr>
                <a:solidFill>
                  <a:srgbClr val="384870"/>
                </a:solidFill>
              </a:defRPr>
            </a:lvl2pPr>
            <a:lvl3pPr>
              <a:defRPr>
                <a:solidFill>
                  <a:srgbClr val="384870"/>
                </a:solidFill>
              </a:defRPr>
            </a:lvl3pPr>
            <a:lvl4pPr>
              <a:defRPr>
                <a:solidFill>
                  <a:srgbClr val="384870"/>
                </a:solidFill>
              </a:defRPr>
            </a:lvl4pPr>
            <a:lvl5pPr>
              <a:defRPr>
                <a:solidFill>
                  <a:srgbClr val="384870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09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736976" y="0"/>
            <a:ext cx="2114204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r-FR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316971"/>
            <a:ext cx="2402380" cy="5897562"/>
          </a:xfrm>
        </p:spPr>
        <p:txBody>
          <a:bodyPr vert="eaVert"/>
          <a:lstStyle>
            <a:lvl1pPr algn="ctr">
              <a:defRPr cap="none">
                <a:latin typeface="Nouvelle Vague" pitchFamily="2" charset="0"/>
                <a:ea typeface="Nouvelle Vague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7533" y="316971"/>
            <a:ext cx="7973291" cy="5897562"/>
          </a:xfrm>
        </p:spPr>
        <p:txBody>
          <a:bodyPr vert="eaVert"/>
          <a:lstStyle>
            <a:lvl1pPr>
              <a:defRPr>
                <a:solidFill>
                  <a:srgbClr val="384870"/>
                </a:solidFill>
              </a:defRPr>
            </a:lvl1pPr>
            <a:lvl2pPr>
              <a:defRPr>
                <a:solidFill>
                  <a:srgbClr val="384870"/>
                </a:solidFill>
              </a:defRPr>
            </a:lvl2pPr>
            <a:lvl3pPr>
              <a:defRPr>
                <a:solidFill>
                  <a:srgbClr val="384870"/>
                </a:solidFill>
              </a:defRPr>
            </a:lvl3pPr>
            <a:lvl4pPr>
              <a:defRPr>
                <a:solidFill>
                  <a:srgbClr val="384870"/>
                </a:solidFill>
              </a:defRPr>
            </a:lvl4pPr>
            <a:lvl5pPr>
              <a:defRPr>
                <a:solidFill>
                  <a:srgbClr val="384870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49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trike="noStrike" cap="none">
                <a:effectLst/>
                <a:latin typeface="Nouvelle Vague" pitchFamily="2" charset="0"/>
                <a:ea typeface="Nouvelle Vague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384870"/>
                </a:solidFill>
              </a:defRPr>
            </a:lvl1pPr>
            <a:lvl2pPr>
              <a:defRPr>
                <a:solidFill>
                  <a:srgbClr val="384870"/>
                </a:solidFill>
              </a:defRPr>
            </a:lvl2pPr>
            <a:lvl3pPr>
              <a:defRPr>
                <a:solidFill>
                  <a:srgbClr val="384870"/>
                </a:solidFill>
              </a:defRPr>
            </a:lvl3pPr>
            <a:lvl4pPr>
              <a:defRPr>
                <a:solidFill>
                  <a:srgbClr val="384870"/>
                </a:solidFill>
              </a:defRPr>
            </a:lvl4pPr>
            <a:lvl5pPr>
              <a:defRPr>
                <a:solidFill>
                  <a:srgbClr val="384870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679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C6B9B50-85DD-784C-9FA4-6C8365DE3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800">
                <a:latin typeface="LOVES" panose="02000500000000000000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7691C-4686-D544-913C-D052B1D1C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2919" y="2314785"/>
            <a:ext cx="9784080" cy="3576320"/>
          </a:xfrm>
        </p:spPr>
        <p:txBody>
          <a:bodyPr/>
          <a:lstStyle>
            <a:lvl1pPr>
              <a:defRPr>
                <a:solidFill>
                  <a:srgbClr val="384870"/>
                </a:solidFill>
              </a:defRPr>
            </a:lvl1pPr>
            <a:lvl2pPr>
              <a:defRPr>
                <a:solidFill>
                  <a:srgbClr val="384870"/>
                </a:solidFill>
              </a:defRPr>
            </a:lvl2pPr>
            <a:lvl3pPr>
              <a:defRPr>
                <a:solidFill>
                  <a:srgbClr val="384870"/>
                </a:solidFill>
              </a:defRPr>
            </a:lvl3pPr>
            <a:lvl4pPr>
              <a:defRPr>
                <a:solidFill>
                  <a:srgbClr val="384870"/>
                </a:solidFill>
              </a:defRPr>
            </a:lvl4pPr>
            <a:lvl5pPr>
              <a:defRPr>
                <a:solidFill>
                  <a:srgbClr val="384870"/>
                </a:solidFill>
              </a:defRPr>
            </a:lvl5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4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76611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rgbClr val="23335E"/>
                </a:solidFill>
                <a:latin typeface="Montserrat" panose="02000505000000020004" pitchFamily="2" charset="77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298200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rgbClr val="38487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602" y="300055"/>
            <a:ext cx="5733870" cy="1151077"/>
          </a:xfrm>
          <a:prstGeom prst="rect">
            <a:avLst/>
          </a:prstGeom>
        </p:spPr>
      </p:pic>
      <p:pic>
        <p:nvPicPr>
          <p:cNvPr id="8" name="Image 7" descr="Une image contenant signe, extérieur, blanc, assis&#10;&#10;Description générée automatiquement">
            <a:extLst>
              <a:ext uri="{FF2B5EF4-FFF2-40B4-BE49-F238E27FC236}">
                <a16:creationId xmlns:a16="http://schemas.microsoft.com/office/drawing/2014/main" id="{7FD169F5-0F1E-DD4E-85D7-D58E2E4839D9}"/>
              </a:ext>
            </a:extLst>
          </p:cNvPr>
          <p:cNvPicPr/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1806" y="281051"/>
            <a:ext cx="1723015" cy="1151077"/>
          </a:xfrm>
          <a:prstGeom prst="rect">
            <a:avLst/>
          </a:prstGeom>
        </p:spPr>
      </p:pic>
      <p:pic>
        <p:nvPicPr>
          <p:cNvPr id="12" name="Image 11">
            <a:extLst>
              <a:ext uri="{FF2B5EF4-FFF2-40B4-BE49-F238E27FC236}">
                <a16:creationId xmlns:a16="http://schemas.microsoft.com/office/drawing/2014/main" id="{EE1C8C17-FAFF-9846-B0CF-5DA4ED7BD334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/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9408" y="358520"/>
            <a:ext cx="1940621" cy="1015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83019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cap="none">
                <a:latin typeface="Nouvelle Vague" pitchFamily="2" charset="0"/>
                <a:ea typeface="Nouvelle Vague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2919" y="2288540"/>
            <a:ext cx="4754880" cy="3999653"/>
          </a:xfrm>
        </p:spPr>
        <p:txBody>
          <a:bodyPr/>
          <a:lstStyle>
            <a:lvl1pPr>
              <a:defRPr sz="2200">
                <a:solidFill>
                  <a:srgbClr val="384870"/>
                </a:solidFill>
              </a:defRPr>
            </a:lvl1pPr>
            <a:lvl2pPr>
              <a:defRPr sz="2000">
                <a:solidFill>
                  <a:srgbClr val="384870"/>
                </a:solidFill>
              </a:defRPr>
            </a:lvl2pPr>
            <a:lvl3pPr>
              <a:defRPr sz="1800">
                <a:solidFill>
                  <a:srgbClr val="384870"/>
                </a:solidFill>
              </a:defRPr>
            </a:lvl3pPr>
            <a:lvl4pPr>
              <a:defRPr sz="1600">
                <a:solidFill>
                  <a:srgbClr val="384870"/>
                </a:solidFill>
              </a:defRPr>
            </a:lvl4pPr>
            <a:lvl5pPr>
              <a:defRPr sz="1600">
                <a:solidFill>
                  <a:srgbClr val="38487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2119" y="2288539"/>
            <a:ext cx="4754880" cy="3999653"/>
          </a:xfrm>
        </p:spPr>
        <p:txBody>
          <a:bodyPr/>
          <a:lstStyle>
            <a:lvl1pPr>
              <a:defRPr sz="2200">
                <a:solidFill>
                  <a:srgbClr val="384870"/>
                </a:solidFill>
              </a:defRPr>
            </a:lvl1pPr>
            <a:lvl2pPr>
              <a:defRPr sz="2000">
                <a:solidFill>
                  <a:srgbClr val="384870"/>
                </a:solidFill>
              </a:defRPr>
            </a:lvl2pPr>
            <a:lvl3pPr>
              <a:defRPr sz="1800">
                <a:solidFill>
                  <a:srgbClr val="384870"/>
                </a:solidFill>
              </a:defRPr>
            </a:lvl3pPr>
            <a:lvl4pPr>
              <a:defRPr sz="1600">
                <a:solidFill>
                  <a:srgbClr val="384870"/>
                </a:solidFill>
              </a:defRPr>
            </a:lvl4pPr>
            <a:lvl5pPr>
              <a:defRPr sz="1600">
                <a:solidFill>
                  <a:srgbClr val="38487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8253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cap="none">
                <a:solidFill>
                  <a:srgbClr val="384870"/>
                </a:solidFill>
                <a:latin typeface="Nouvelle Vague" pitchFamily="2" charset="0"/>
                <a:ea typeface="Nouvelle Vague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4407" y="2078567"/>
            <a:ext cx="4538370" cy="709258"/>
          </a:xfrm>
        </p:spPr>
        <p:txBody>
          <a:bodyPr anchor="ctr">
            <a:normAutofit/>
          </a:bodyPr>
          <a:lstStyle>
            <a:lvl1pPr marL="0" indent="0">
              <a:buNone/>
              <a:defRPr sz="2100" b="1">
                <a:solidFill>
                  <a:srgbClr val="38487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24407" y="2821663"/>
            <a:ext cx="4538370" cy="3403778"/>
          </a:xfrm>
        </p:spPr>
        <p:txBody>
          <a:bodyPr/>
          <a:lstStyle>
            <a:lvl1pPr>
              <a:defRPr sz="2200">
                <a:solidFill>
                  <a:srgbClr val="384870"/>
                </a:solidFill>
              </a:defRPr>
            </a:lvl1pPr>
            <a:lvl2pPr>
              <a:defRPr sz="2000">
                <a:solidFill>
                  <a:srgbClr val="384870"/>
                </a:solidFill>
              </a:defRPr>
            </a:lvl2pPr>
            <a:lvl3pPr>
              <a:defRPr sz="1800">
                <a:solidFill>
                  <a:srgbClr val="384870"/>
                </a:solidFill>
              </a:defRPr>
            </a:lvl3pPr>
            <a:lvl4pPr>
              <a:defRPr sz="1600">
                <a:solidFill>
                  <a:srgbClr val="384870"/>
                </a:solidFill>
              </a:defRPr>
            </a:lvl4pPr>
            <a:lvl5pPr>
              <a:defRPr sz="1600">
                <a:solidFill>
                  <a:srgbClr val="38487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48629" y="2078567"/>
            <a:ext cx="4538370" cy="709258"/>
          </a:xfrm>
        </p:spPr>
        <p:txBody>
          <a:bodyPr anchor="ctr">
            <a:normAutofit/>
          </a:bodyPr>
          <a:lstStyle>
            <a:lvl1pPr marL="0" indent="0">
              <a:buNone/>
              <a:defRPr sz="2100" b="1">
                <a:solidFill>
                  <a:srgbClr val="38487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48629" y="2821661"/>
            <a:ext cx="4538370" cy="3403778"/>
          </a:xfrm>
        </p:spPr>
        <p:txBody>
          <a:bodyPr/>
          <a:lstStyle>
            <a:lvl1pPr>
              <a:defRPr sz="2200">
                <a:solidFill>
                  <a:srgbClr val="384870"/>
                </a:solidFill>
              </a:defRPr>
            </a:lvl1pPr>
            <a:lvl2pPr>
              <a:defRPr sz="2000">
                <a:solidFill>
                  <a:srgbClr val="384870"/>
                </a:solidFill>
              </a:defRPr>
            </a:lvl2pPr>
            <a:lvl3pPr>
              <a:defRPr sz="1800">
                <a:solidFill>
                  <a:srgbClr val="384870"/>
                </a:solidFill>
              </a:defRPr>
            </a:lvl3pPr>
            <a:lvl4pPr>
              <a:defRPr sz="1600">
                <a:solidFill>
                  <a:srgbClr val="384870"/>
                </a:solidFill>
              </a:defRPr>
            </a:lvl4pPr>
            <a:lvl5pPr>
              <a:defRPr sz="1600">
                <a:solidFill>
                  <a:srgbClr val="38487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491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cap="none">
                <a:latin typeface="Nouvelle Vague" pitchFamily="2" charset="0"/>
                <a:ea typeface="Nouvelle Vague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766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725931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cap="none">
                <a:latin typeface="Nouvelle Vague" pitchFamily="2" charset="0"/>
                <a:ea typeface="Nouvelle Vague" pitchFamily="2" charset="0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2577" y="2147486"/>
            <a:ext cx="5718725" cy="3688079"/>
          </a:xfrm>
        </p:spPr>
        <p:txBody>
          <a:bodyPr/>
          <a:lstStyle>
            <a:lvl1pPr>
              <a:defRPr sz="3200">
                <a:solidFill>
                  <a:srgbClr val="384870"/>
                </a:solidFill>
              </a:defRPr>
            </a:lvl1pPr>
            <a:lvl2pPr>
              <a:defRPr sz="2800">
                <a:solidFill>
                  <a:srgbClr val="384870"/>
                </a:solidFill>
              </a:defRPr>
            </a:lvl2pPr>
            <a:lvl3pPr>
              <a:defRPr sz="2400">
                <a:solidFill>
                  <a:srgbClr val="384870"/>
                </a:solidFill>
              </a:defRPr>
            </a:lvl3pPr>
            <a:lvl4pPr>
              <a:defRPr sz="2000">
                <a:solidFill>
                  <a:srgbClr val="384870"/>
                </a:solidFill>
              </a:defRPr>
            </a:lvl4pPr>
            <a:lvl5pPr>
              <a:defRPr sz="2000">
                <a:solidFill>
                  <a:srgbClr val="384870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04667" y="2147486"/>
            <a:ext cx="3282332" cy="368807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>
                <a:solidFill>
                  <a:srgbClr val="38487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156056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AC3E5">
            <a:alpha val="5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501228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569807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314785"/>
            <a:ext cx="9784080" cy="35763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549" y="6097550"/>
            <a:ext cx="3248899" cy="65221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318D3F6-95E0-AE4C-A578-1E1835BB3B72}"/>
              </a:ext>
            </a:extLst>
          </p:cNvPr>
          <p:cNvSpPr/>
          <p:nvPr userDrawn="1"/>
        </p:nvSpPr>
        <p:spPr>
          <a:xfrm>
            <a:off x="-35769" y="0"/>
            <a:ext cx="397248" cy="6858000"/>
          </a:xfrm>
          <a:prstGeom prst="rect">
            <a:avLst/>
          </a:prstGeom>
          <a:solidFill>
            <a:srgbClr val="97C0E4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772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3" r:id="rId11"/>
    <p:sldLayoutId id="2147483670" r:id="rId12"/>
    <p:sldLayoutId id="2147483671" r:id="rId13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kern="1200" cap="none" baseline="0">
          <a:solidFill>
            <a:srgbClr val="23335E"/>
          </a:solidFill>
          <a:latin typeface="Nouvelle Vague" pitchFamily="2" charset="0"/>
          <a:ea typeface="Nouvelle Vague" pitchFamily="2" charset="0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rgbClr val="384870"/>
          </a:solidFill>
          <a:latin typeface="Montserrat" panose="02000505000000020004" pitchFamily="2" charset="77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rgbClr val="384870"/>
          </a:solidFill>
          <a:latin typeface="Montserrat" panose="02000505000000020004" pitchFamily="2" charset="77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rgbClr val="384870"/>
          </a:solidFill>
          <a:latin typeface="Montserrat" panose="02000505000000020004" pitchFamily="2" charset="77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rgbClr val="384870"/>
          </a:solidFill>
          <a:latin typeface="Montserrat" panose="02000505000000020004" pitchFamily="2" charset="77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rgbClr val="384870"/>
          </a:solidFill>
          <a:latin typeface="Montserrat" panose="02000505000000020004" pitchFamily="2" charset="77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univ-tlse3-fr.zoom.us/j/83951140910?pwd=R210NEd6bTNvRndNMGtNcVRBREhqZz09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spiefriendlyuga.wordpress.com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0.xml"/><Relationship Id="rId4" Type="http://schemas.openxmlformats.org/officeDocument/2006/relationships/hyperlink" Target="https://www.facebook.com/AspieFriendlyUG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937C548-F85C-7245-BC33-BFABA5F9DC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513" y="2156739"/>
            <a:ext cx="11471565" cy="1739347"/>
          </a:xfrm>
        </p:spPr>
        <p:txBody>
          <a:bodyPr/>
          <a:lstStyle/>
          <a:p>
            <a:r>
              <a:rPr lang="fr-FR" dirty="0" err="1"/>
              <a:t>Aspie</a:t>
            </a:r>
            <a:r>
              <a:rPr lang="fr-FR" dirty="0"/>
              <a:t> </a:t>
            </a:r>
            <a:r>
              <a:rPr lang="fr-FR" dirty="0" err="1"/>
              <a:t>Friendly</a:t>
            </a:r>
            <a:r>
              <a:rPr lang="fr-FR" dirty="0"/>
              <a:t> à l’UGA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5D9A21D-C0BB-FC41-B51E-8FF13B85F8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/>
              <a:t>Catherine </a:t>
            </a:r>
            <a:r>
              <a:rPr lang="fr-FR" smtClean="0"/>
              <a:t>PELLENQ  </a:t>
            </a:r>
            <a:r>
              <a:rPr lang="fr-FR" dirty="0"/>
              <a:t>(UGA, </a:t>
            </a:r>
            <a:r>
              <a:rPr lang="fr-FR" dirty="0" err="1"/>
              <a:t>LaRAC</a:t>
            </a:r>
            <a:r>
              <a:rPr lang="fr-FR" dirty="0"/>
              <a:t>)</a:t>
            </a:r>
          </a:p>
          <a:p>
            <a:r>
              <a:rPr lang="fr-FR" dirty="0"/>
              <a:t>Guillaume THOMANN (Grenoble INP – UGA, G-SCOP)</a:t>
            </a:r>
          </a:p>
        </p:txBody>
      </p:sp>
    </p:spTree>
    <p:extLst>
      <p:ext uri="{BB962C8B-B14F-4D97-AF65-F5344CB8AC3E}">
        <p14:creationId xmlns:p14="http://schemas.microsoft.com/office/powerpoint/2010/main" val="729529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9DA479-F33F-1F41-BA14-7B9C4ED64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75309" y="1015429"/>
            <a:ext cx="6204333" cy="876742"/>
          </a:xfrm>
        </p:spPr>
        <p:txBody>
          <a:bodyPr>
            <a:normAutofit/>
          </a:bodyPr>
          <a:lstStyle/>
          <a:p>
            <a:r>
              <a:rPr lang="fr-FR" dirty="0" err="1" smtClean="0"/>
              <a:t>Aspie-Friendly</a:t>
            </a:r>
            <a:r>
              <a:rPr lang="fr-FR" dirty="0" smtClean="0"/>
              <a:t> </a:t>
            </a:r>
            <a:r>
              <a:rPr lang="fr-FR" dirty="0"/>
              <a:t>National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1DC575-410B-E740-A884-CDC54B01A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3875" y="2345873"/>
            <a:ext cx="10280020" cy="4123841"/>
          </a:xfrm>
        </p:spPr>
        <p:txBody>
          <a:bodyPr>
            <a:normAutofit lnSpcReduction="10000"/>
          </a:bodyPr>
          <a:lstStyle/>
          <a:p>
            <a:r>
              <a:rPr lang="fr-FR" dirty="0"/>
              <a:t>25 Universités</a:t>
            </a:r>
          </a:p>
          <a:p>
            <a:endParaRPr lang="fr-FR" sz="1100" dirty="0"/>
          </a:p>
          <a:p>
            <a:r>
              <a:rPr lang="fr-FR" dirty="0"/>
              <a:t>ANR porté par </a:t>
            </a:r>
            <a:r>
              <a:rPr lang="fr-FR" dirty="0">
                <a:solidFill>
                  <a:srgbClr val="23335E"/>
                </a:solidFill>
              </a:rPr>
              <a:t>Bertrand </a:t>
            </a:r>
            <a:r>
              <a:rPr lang="fr-FR" dirty="0" err="1" smtClean="0">
                <a:solidFill>
                  <a:srgbClr val="23335E"/>
                </a:solidFill>
              </a:rPr>
              <a:t>Monthubert</a:t>
            </a:r>
            <a:r>
              <a:rPr lang="fr-FR" dirty="0" smtClean="0">
                <a:solidFill>
                  <a:srgbClr val="23335E"/>
                </a:solidFill>
              </a:rPr>
              <a:t> </a:t>
            </a:r>
            <a:r>
              <a:rPr lang="fr-FR" dirty="0"/>
              <a:t>–Toulouse </a:t>
            </a:r>
          </a:p>
          <a:p>
            <a:endParaRPr lang="fr-FR" dirty="0"/>
          </a:p>
          <a:p>
            <a:r>
              <a:rPr lang="fr-FR" dirty="0"/>
              <a:t>Objectif : transformation pédagogique et nouveaux cursus</a:t>
            </a:r>
          </a:p>
          <a:p>
            <a:endParaRPr lang="fr-FR" sz="1600" dirty="0"/>
          </a:p>
          <a:p>
            <a:r>
              <a:rPr lang="fr-FR" dirty="0"/>
              <a:t>TSA révélateurs d’une situation de non accessibilité</a:t>
            </a:r>
          </a:p>
          <a:p>
            <a:endParaRPr lang="fr-FR" sz="1600" dirty="0"/>
          </a:p>
          <a:p>
            <a:r>
              <a:rPr lang="fr-FR" dirty="0"/>
              <a:t>Accompagnement global des étudiants avec TSA</a:t>
            </a:r>
          </a:p>
          <a:p>
            <a:pPr lvl="4"/>
            <a:r>
              <a:rPr lang="fr-FR" dirty="0"/>
              <a:t>Pour tous les ESH et tous les autres</a:t>
            </a:r>
          </a:p>
          <a:p>
            <a:endParaRPr lang="fr-FR" dirty="0"/>
          </a:p>
        </p:txBody>
      </p:sp>
      <p:pic>
        <p:nvPicPr>
          <p:cNvPr id="7170" name="Picture 2" descr="Il y a aujourd'hui une véritable dynamique de transformation pédagogique»:  Bertrand Monthubert, président de l'université Toulouse 3 Paul-Sabatier •  Blog Headwa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5316" y="853420"/>
            <a:ext cx="1712809" cy="2574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5316" y="4185389"/>
            <a:ext cx="1712809" cy="18796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9425316" y="6140918"/>
            <a:ext cx="1822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23335E"/>
                </a:solidFill>
              </a:rPr>
              <a:t>Joseph </a:t>
            </a:r>
            <a:r>
              <a:rPr lang="fr-FR" dirty="0" err="1">
                <a:solidFill>
                  <a:srgbClr val="23335E"/>
                </a:solidFill>
              </a:rPr>
              <a:t>Shovanec</a:t>
            </a:r>
            <a:endParaRPr lang="fr-FR" dirty="0">
              <a:solidFill>
                <a:srgbClr val="23335E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9117218" y="1100225"/>
            <a:ext cx="3080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23335E"/>
                </a:solidFill>
              </a:rPr>
              <a:t>*</a:t>
            </a:r>
          </a:p>
        </p:txBody>
      </p:sp>
      <p:sp>
        <p:nvSpPr>
          <p:cNvPr id="7" name="Rectangle 6"/>
          <p:cNvSpPr/>
          <p:nvPr/>
        </p:nvSpPr>
        <p:spPr>
          <a:xfrm>
            <a:off x="9143427" y="3437553"/>
            <a:ext cx="2276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23335E"/>
                </a:solidFill>
              </a:rPr>
              <a:t>Bertrand </a:t>
            </a:r>
            <a:r>
              <a:rPr lang="fr-FR" dirty="0" err="1">
                <a:solidFill>
                  <a:srgbClr val="23335E"/>
                </a:solidFill>
              </a:rPr>
              <a:t>Monthubert</a:t>
            </a:r>
            <a:r>
              <a:rPr lang="fr-FR" dirty="0">
                <a:solidFill>
                  <a:srgbClr val="23335E"/>
                </a:solidFill>
              </a:rPr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9259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0D2926-F641-4B43-A2AA-1894D5EA2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Localement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4A9EF12-E28E-2D46-A44F-A2E3E2324F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61944" y="2227622"/>
            <a:ext cx="4528456" cy="4492491"/>
          </a:xfrm>
        </p:spPr>
        <p:txBody>
          <a:bodyPr>
            <a:normAutofit fontScale="25000" lnSpcReduction="20000"/>
          </a:bodyPr>
          <a:lstStyle/>
          <a:p>
            <a:r>
              <a:rPr lang="fr-FR" sz="6400" b="1" dirty="0"/>
              <a:t>Deux</a:t>
            </a:r>
            <a:r>
              <a:rPr lang="fr-FR" sz="6400" dirty="0"/>
              <a:t> </a:t>
            </a:r>
            <a:r>
              <a:rPr lang="fr-FR" sz="6400" b="1" dirty="0"/>
              <a:t>référents</a:t>
            </a:r>
            <a:r>
              <a:rPr lang="fr-FR" sz="6400" dirty="0"/>
              <a:t> locaux* (pour 4 missions) :</a:t>
            </a:r>
          </a:p>
          <a:p>
            <a:r>
              <a:rPr lang="fr-FR" sz="4800" dirty="0"/>
              <a:t>        Référent amont           Référent aval</a:t>
            </a:r>
          </a:p>
          <a:p>
            <a:r>
              <a:rPr lang="fr-FR" sz="4800" dirty="0"/>
              <a:t>        Référent formation     Référent AF</a:t>
            </a:r>
          </a:p>
          <a:p>
            <a:endParaRPr lang="fr-FR" sz="6400" dirty="0"/>
          </a:p>
          <a:p>
            <a:r>
              <a:rPr lang="fr-FR" sz="6400" dirty="0"/>
              <a:t>Des acteurs </a:t>
            </a:r>
            <a:r>
              <a:rPr lang="fr-FR" sz="6400" b="1" dirty="0"/>
              <a:t>institutionnels</a:t>
            </a:r>
            <a:r>
              <a:rPr lang="fr-FR" sz="6400" dirty="0"/>
              <a:t> (UGA)</a:t>
            </a:r>
          </a:p>
          <a:p>
            <a:r>
              <a:rPr lang="fr-FR" sz="6400" dirty="0"/>
              <a:t>       SAH / CSU / CROUS / Rectorat</a:t>
            </a:r>
          </a:p>
          <a:p>
            <a:endParaRPr lang="fr-FR" sz="6400" dirty="0"/>
          </a:p>
          <a:p>
            <a:r>
              <a:rPr lang="fr-FR" sz="6400" dirty="0"/>
              <a:t>Des acteurs </a:t>
            </a:r>
            <a:r>
              <a:rPr lang="fr-FR" sz="6400" b="1" dirty="0"/>
              <a:t>extérieurs</a:t>
            </a:r>
          </a:p>
          <a:p>
            <a:r>
              <a:rPr lang="fr-FR" sz="6400" dirty="0"/>
              <a:t>	C3R et CHU</a:t>
            </a:r>
          </a:p>
          <a:p>
            <a:r>
              <a:rPr lang="fr-FR" sz="6400" dirty="0"/>
              <a:t>                    </a:t>
            </a:r>
            <a:r>
              <a:rPr lang="fr-FR" sz="6400" dirty="0" err="1"/>
              <a:t>Imind</a:t>
            </a:r>
            <a:endParaRPr lang="fr-FR" sz="6400" dirty="0"/>
          </a:p>
          <a:p>
            <a:pPr>
              <a:lnSpc>
                <a:spcPct val="170000"/>
              </a:lnSpc>
            </a:pPr>
            <a:r>
              <a:rPr lang="fr-FR" sz="6400" dirty="0"/>
              <a:t>Des partenaires </a:t>
            </a:r>
            <a:r>
              <a:rPr lang="fr-FR" sz="6400" b="1" dirty="0"/>
              <a:t>de l’insertion professionnelle : </a:t>
            </a:r>
            <a:r>
              <a:rPr lang="fr-FR" sz="6400" dirty="0"/>
              <a:t> CEA, </a:t>
            </a:r>
            <a:r>
              <a:rPr lang="fr-FR" sz="6400" dirty="0" err="1"/>
              <a:t>HPe</a:t>
            </a:r>
            <a:r>
              <a:rPr lang="fr-FR" sz="6400" dirty="0"/>
              <a:t>, etc.</a:t>
            </a:r>
          </a:p>
          <a:p>
            <a:r>
              <a:rPr lang="fr-FR" sz="6400" dirty="0"/>
              <a:t>	</a:t>
            </a:r>
          </a:p>
          <a:p>
            <a:r>
              <a:rPr lang="fr-FR" dirty="0"/>
              <a:t>	</a:t>
            </a:r>
          </a:p>
          <a:p>
            <a:endParaRPr lang="fr-FR" dirty="0"/>
          </a:p>
        </p:txBody>
      </p:sp>
      <p:pic>
        <p:nvPicPr>
          <p:cNvPr id="8" name="Image 7" descr="C:\Users\pellenqc\Desktop\PHOTOS\fotos tablette\Moi\20180905_185314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4223484" y="3142503"/>
            <a:ext cx="2550056" cy="19970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30" name="Picture 6" descr="Image of Guillaume THOMANN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0205" y="2866016"/>
            <a:ext cx="2597476" cy="2597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ZoneTexte 2"/>
          <p:cNvSpPr txBox="1"/>
          <p:nvPr/>
        </p:nvSpPr>
        <p:spPr>
          <a:xfrm>
            <a:off x="976924" y="5480132"/>
            <a:ext cx="35230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23335E"/>
                </a:solidFill>
              </a:rPr>
              <a:t>*guillaume.thomann@grenoble-inp.fr</a:t>
            </a:r>
          </a:p>
        </p:txBody>
      </p:sp>
      <p:sp>
        <p:nvSpPr>
          <p:cNvPr id="5" name="ZoneTexte 4"/>
          <p:cNvSpPr txBox="1"/>
          <p:nvPr/>
        </p:nvSpPr>
        <p:spPr>
          <a:xfrm flipH="1">
            <a:off x="4066154" y="5480131"/>
            <a:ext cx="34957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dirty="0">
                <a:solidFill>
                  <a:srgbClr val="23335E"/>
                </a:solidFill>
              </a:rPr>
              <a:t>*catherine.pellenq@univ-grenoble-alpes.fr</a:t>
            </a:r>
          </a:p>
        </p:txBody>
      </p:sp>
    </p:spTree>
    <p:extLst>
      <p:ext uri="{BB962C8B-B14F-4D97-AF65-F5344CB8AC3E}">
        <p14:creationId xmlns:p14="http://schemas.microsoft.com/office/powerpoint/2010/main" val="1044680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A9DA479-F33F-1F41-BA14-7B9C4ED64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 actions d’ampleur nationale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11DC575-410B-E740-A884-CDC54B01A9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537" y="2262261"/>
            <a:ext cx="11365961" cy="4086134"/>
          </a:xfrm>
        </p:spPr>
        <p:txBody>
          <a:bodyPr>
            <a:normAutofit/>
          </a:bodyPr>
          <a:lstStyle/>
          <a:p>
            <a:r>
              <a:rPr lang="fr-FR" b="1" dirty="0"/>
              <a:t>Mutualisation des actions </a:t>
            </a:r>
            <a:r>
              <a:rPr lang="fr-FR" dirty="0"/>
              <a:t>:</a:t>
            </a:r>
          </a:p>
          <a:p>
            <a:pPr lvl="1"/>
            <a:r>
              <a:rPr lang="fr-FR" dirty="0"/>
              <a:t>Centre de ressources en ligne</a:t>
            </a:r>
          </a:p>
          <a:p>
            <a:pPr lvl="1"/>
            <a:r>
              <a:rPr lang="fr-FR" dirty="0"/>
              <a:t>Réunions de travail hebdomadaires à distance </a:t>
            </a:r>
          </a:p>
          <a:p>
            <a:pPr lvl="1"/>
            <a:r>
              <a:rPr lang="fr-FR" dirty="0"/>
              <a:t>Permanences pédagogiques pour les personnels, les vendredi après-midis</a:t>
            </a:r>
          </a:p>
          <a:p>
            <a:pPr marL="228600" lvl="1" indent="0">
              <a:buNone/>
            </a:pPr>
            <a:r>
              <a:rPr lang="fr-FR" dirty="0">
                <a:hlinkClick r:id="rId2"/>
              </a:rPr>
              <a:t>https://univ-tlse3-fr.zoom.us/j/83951140910?pwd=R210NEd6bTNvRndNMGtNcVRBREhqZz09</a:t>
            </a:r>
            <a:endParaRPr lang="fr-FR" dirty="0"/>
          </a:p>
          <a:p>
            <a:pPr lvl="1"/>
            <a:endParaRPr lang="fr-FR" dirty="0"/>
          </a:p>
          <a:p>
            <a:pPr lvl="1"/>
            <a:r>
              <a:rPr lang="fr-FR" dirty="0"/>
              <a:t>E-Cafés Asperger mensuels</a:t>
            </a:r>
          </a:p>
          <a:p>
            <a:pPr lvl="1"/>
            <a:r>
              <a:rPr lang="fr-FR" dirty="0"/>
              <a:t>Formations pour les personnels en distanciel</a:t>
            </a:r>
          </a:p>
          <a:p>
            <a:pPr marL="457200" lvl="2" indent="0">
              <a:buNone/>
            </a:pPr>
            <a:r>
              <a:rPr lang="fr-FR" dirty="0"/>
              <a:t>	Des préconisations pédagogiques</a:t>
            </a:r>
          </a:p>
          <a:p>
            <a:pPr marL="457200" lvl="2" indent="0">
              <a:buNone/>
            </a:pPr>
            <a:r>
              <a:rPr lang="fr-FR" dirty="0"/>
              <a:t>	Des guides pour les administratifs, les </a:t>
            </a:r>
            <a:r>
              <a:rPr lang="fr-FR" dirty="0" smtClean="0"/>
              <a:t>tuteurs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fr-FR" dirty="0" smtClean="0"/>
              <a:t>Evaluation </a:t>
            </a:r>
            <a:r>
              <a:rPr lang="fr-FR" dirty="0"/>
              <a:t>des effets</a:t>
            </a:r>
          </a:p>
          <a:p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5852" y="4440291"/>
            <a:ext cx="4492611" cy="2091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12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Des actions locales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927930" y="2184932"/>
            <a:ext cx="3984036" cy="3667227"/>
          </a:xfrm>
        </p:spPr>
        <p:txBody>
          <a:bodyPr>
            <a:no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Cafés </a:t>
            </a:r>
            <a:r>
              <a:rPr lang="fr-FR" dirty="0" err="1"/>
              <a:t>Aspie-friendly</a:t>
            </a: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Formations </a:t>
            </a:r>
            <a:r>
              <a:rPr lang="fr-FR" dirty="0"/>
              <a:t>des personnels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Accompagnement des étudiants et renseignement auprès des familles dès le </a:t>
            </a:r>
            <a:r>
              <a:rPr lang="fr-FR" dirty="0" smtClean="0"/>
              <a:t>lycée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Permanences psychologiques</a:t>
            </a: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Actions </a:t>
            </a:r>
            <a:r>
              <a:rPr lang="fr-FR" dirty="0"/>
              <a:t>autour de l’insertion professionnelle</a:t>
            </a:r>
          </a:p>
          <a:p>
            <a:r>
              <a:rPr lang="fr-FR" sz="1600" dirty="0"/>
              <a:t>             Exemple : Convention AFIPH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9559" y="2290811"/>
            <a:ext cx="1959995" cy="391998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495830" y="5177614"/>
            <a:ext cx="52255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fr-FR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 site 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local </a:t>
            </a:r>
            <a:r>
              <a:rPr lang="fr-FR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>
              <a:spcAft>
                <a:spcPts val="0"/>
              </a:spcAft>
            </a:pPr>
            <a:r>
              <a:rPr lang="fr-FR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://aspiefriendlyuga.wordpress.com/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Aft>
                <a:spcPts val="0"/>
              </a:spcAft>
            </a:pPr>
            <a:endParaRPr lang="fr-FR" dirty="0" smtClean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fr-FR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Une page 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Facebook : </a:t>
            </a:r>
            <a:r>
              <a:rPr lang="fr-FR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fr-FR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</a:t>
            </a:r>
            <a:r>
              <a:rPr lang="fr-FR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://www.facebook.com/AspieFriendlyUGA/</a:t>
            </a:r>
            <a:endParaRPr lang="fr-FR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fr-FR" dirty="0">
              <a:solidFill>
                <a:srgbClr val="00B05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3302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ie-Friendly">
  <a:themeElements>
    <a:clrScheme name="À bandes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À bande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À bandes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odele Powerpoint" id="{FB633A41-A082-5742-A3A8-23B605C3553E}" vid="{89A62DCB-68CB-6444-B328-29968EEFE49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 POWERPOINT</Template>
  <TotalTime>216</TotalTime>
  <Words>194</Words>
  <Application>Microsoft Office PowerPoint</Application>
  <PresentationFormat>Grand écran</PresentationFormat>
  <Paragraphs>56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4" baseType="lpstr">
      <vt:lpstr>Arial</vt:lpstr>
      <vt:lpstr>Calibri</vt:lpstr>
      <vt:lpstr>Corbel</vt:lpstr>
      <vt:lpstr>LOVES</vt:lpstr>
      <vt:lpstr>Montserrat</vt:lpstr>
      <vt:lpstr>Nouvelle Vague</vt:lpstr>
      <vt:lpstr>Times New Roman</vt:lpstr>
      <vt:lpstr>Wingdings</vt:lpstr>
      <vt:lpstr>Aspie-Friendly</vt:lpstr>
      <vt:lpstr>Aspie Friendly à l’UGA</vt:lpstr>
      <vt:lpstr>Aspie-Friendly National</vt:lpstr>
      <vt:lpstr>Localement</vt:lpstr>
      <vt:lpstr>Des actions d’ampleur nationale</vt:lpstr>
      <vt:lpstr>Des actions locales</vt:lpstr>
    </vt:vector>
  </TitlesOfParts>
  <Company>DSI UGA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CATHERINE PELLENQ</dc:creator>
  <cp:lastModifiedBy>CATHERINE PELLENQ</cp:lastModifiedBy>
  <cp:revision>82</cp:revision>
  <dcterms:created xsi:type="dcterms:W3CDTF">2020-12-09T18:52:09Z</dcterms:created>
  <dcterms:modified xsi:type="dcterms:W3CDTF">2022-03-25T08:12:20Z</dcterms:modified>
</cp:coreProperties>
</file>