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8" r:id="rId2"/>
    <p:sldId id="257" r:id="rId3"/>
    <p:sldId id="269" r:id="rId4"/>
    <p:sldId id="261" r:id="rId5"/>
    <p:sldId id="270" r:id="rId6"/>
    <p:sldId id="265" r:id="rId7"/>
    <p:sldId id="276" r:id="rId8"/>
    <p:sldId id="272" r:id="rId9"/>
  </p:sldIdLst>
  <p:sldSz cx="9144000" cy="6858000" type="screen4x3"/>
  <p:notesSz cx="6858000" cy="9144000"/>
  <p:custDataLst>
    <p:tags r:id="rId10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020" y="108"/>
      </p:cViewPr>
      <p:guideLst>
        <p:guide orient="horz" pos="213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D57602-6B3B-42A9-95A2-B4E81EBFA750}" type="doc">
      <dgm:prSet loTypeId="urn:microsoft.com/office/officeart/2005/8/layout/venn1" loCatId="relationship" qsTypeId="urn:microsoft.com/office/officeart/2005/8/quickstyle/simple1#1" qsCatId="simple" csTypeId="urn:microsoft.com/office/officeart/2005/8/colors/accent1_2#1" csCatId="accent1" phldr="1"/>
      <dgm:spPr/>
    </dgm:pt>
    <dgm:pt modelId="{45032280-D502-4F6C-B4E9-00E0988D31B6}">
      <dgm:prSet phldrT="[Texte]" custT="1"/>
      <dgm:spPr/>
      <dgm:t>
        <a:bodyPr/>
        <a:lstStyle/>
        <a:p>
          <a:r>
            <a:rPr lang="fr-FR" sz="1400" b="1" dirty="0"/>
            <a:t>Communication</a:t>
          </a:r>
        </a:p>
        <a:p>
          <a:r>
            <a:rPr lang="fr-FR" sz="1400" b="1" dirty="0"/>
            <a:t>Interaction</a:t>
          </a:r>
          <a:br>
            <a:rPr lang="fr-FR" sz="1400" dirty="0"/>
          </a:br>
          <a:endParaRPr lang="fr-FR" sz="1400" dirty="0"/>
        </a:p>
      </dgm:t>
    </dgm:pt>
    <dgm:pt modelId="{6041A438-7729-47CB-BA55-D24F06FDA6C3}" type="parTrans" cxnId="{30ECCA76-FD9B-4FE6-8B3F-389ED5908587}">
      <dgm:prSet/>
      <dgm:spPr/>
      <dgm:t>
        <a:bodyPr/>
        <a:lstStyle/>
        <a:p>
          <a:endParaRPr lang="fr-FR"/>
        </a:p>
      </dgm:t>
    </dgm:pt>
    <dgm:pt modelId="{6CA4D4E5-CCFA-4361-99D0-3D0342BEBADF}" type="sibTrans" cxnId="{30ECCA76-FD9B-4FE6-8B3F-389ED5908587}">
      <dgm:prSet/>
      <dgm:spPr/>
      <dgm:t>
        <a:bodyPr/>
        <a:lstStyle/>
        <a:p>
          <a:endParaRPr lang="fr-FR"/>
        </a:p>
      </dgm:t>
    </dgm:pt>
    <dgm:pt modelId="{7C04F235-D944-431E-AF93-C5E4B1AF5DE0}">
      <dgm:prSet phldrT="[Texte]" custT="1"/>
      <dgm:spPr/>
      <dgm:t>
        <a:bodyPr/>
        <a:lstStyle/>
        <a:p>
          <a:r>
            <a:rPr lang="fr-FR" sz="1400" b="1" dirty="0"/>
            <a:t>Comportements</a:t>
          </a:r>
        </a:p>
        <a:p>
          <a:r>
            <a:rPr lang="fr-FR" sz="1400" b="1" dirty="0"/>
            <a:t>Sensorialité</a:t>
          </a:r>
        </a:p>
        <a:p>
          <a:r>
            <a:rPr lang="fr-FR" sz="1400" b="1" dirty="0"/>
            <a:t>Cognition</a:t>
          </a:r>
        </a:p>
        <a:p>
          <a:endParaRPr lang="fr-FR" sz="1500" dirty="0"/>
        </a:p>
      </dgm:t>
    </dgm:pt>
    <dgm:pt modelId="{04D5DBCF-4850-4E64-B261-F027B54AD860}" type="parTrans" cxnId="{73EF76B1-540F-471B-851A-59FB95925D77}">
      <dgm:prSet/>
      <dgm:spPr/>
      <dgm:t>
        <a:bodyPr/>
        <a:lstStyle/>
        <a:p>
          <a:endParaRPr lang="fr-FR"/>
        </a:p>
      </dgm:t>
    </dgm:pt>
    <dgm:pt modelId="{B84E5AEC-3A7C-4B16-ADDF-E6A1A01A2768}" type="sibTrans" cxnId="{73EF76B1-540F-471B-851A-59FB95925D77}">
      <dgm:prSet/>
      <dgm:spPr/>
      <dgm:t>
        <a:bodyPr/>
        <a:lstStyle/>
        <a:p>
          <a:endParaRPr lang="fr-FR"/>
        </a:p>
      </dgm:t>
    </dgm:pt>
    <dgm:pt modelId="{DC22E1FE-6D2D-440F-9FE4-E8C81474DD97}" type="pres">
      <dgm:prSet presAssocID="{25D57602-6B3B-42A9-95A2-B4E81EBFA750}" presName="compositeShape" presStyleCnt="0">
        <dgm:presLayoutVars>
          <dgm:chMax val="7"/>
          <dgm:dir/>
          <dgm:resizeHandles val="exact"/>
        </dgm:presLayoutVars>
      </dgm:prSet>
      <dgm:spPr/>
    </dgm:pt>
    <dgm:pt modelId="{7C2BA688-D467-418F-839A-D04270D462DB}" type="pres">
      <dgm:prSet presAssocID="{45032280-D502-4F6C-B4E9-00E0988D31B6}" presName="circ1" presStyleLbl="vennNode1" presStyleIdx="0" presStyleCnt="2" custScaleX="117971"/>
      <dgm:spPr/>
    </dgm:pt>
    <dgm:pt modelId="{BE0BC2FF-BAF9-4867-8C96-03745EA4CE6A}" type="pres">
      <dgm:prSet presAssocID="{45032280-D502-4F6C-B4E9-00E0988D31B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823DCC6C-EBB5-452A-BE4B-E690C47857EB}" type="pres">
      <dgm:prSet presAssocID="{7C04F235-D944-431E-AF93-C5E4B1AF5DE0}" presName="circ2" presStyleLbl="vennNode1" presStyleIdx="1" presStyleCnt="2" custScaleX="114477" custLinFactNeighborX="7070" custLinFactNeighborY="697"/>
      <dgm:spPr/>
    </dgm:pt>
    <dgm:pt modelId="{0BC25BEF-EC05-4275-9BBA-FA75AED6E59E}" type="pres">
      <dgm:prSet presAssocID="{7C04F235-D944-431E-AF93-C5E4B1AF5DE0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1C40F867-DE4C-419B-B00C-1F5EA5813213}" type="presOf" srcId="{25D57602-6B3B-42A9-95A2-B4E81EBFA750}" destId="{DC22E1FE-6D2D-440F-9FE4-E8C81474DD97}" srcOrd="0" destOrd="0" presId="urn:microsoft.com/office/officeart/2005/8/layout/venn1"/>
    <dgm:cxn modelId="{30ECCA76-FD9B-4FE6-8B3F-389ED5908587}" srcId="{25D57602-6B3B-42A9-95A2-B4E81EBFA750}" destId="{45032280-D502-4F6C-B4E9-00E0988D31B6}" srcOrd="0" destOrd="0" parTransId="{6041A438-7729-47CB-BA55-D24F06FDA6C3}" sibTransId="{6CA4D4E5-CCFA-4361-99D0-3D0342BEBADF}"/>
    <dgm:cxn modelId="{48717889-5057-4A72-BB42-AAB1A856EC61}" type="presOf" srcId="{45032280-D502-4F6C-B4E9-00E0988D31B6}" destId="{7C2BA688-D467-418F-839A-D04270D462DB}" srcOrd="0" destOrd="0" presId="urn:microsoft.com/office/officeart/2005/8/layout/venn1"/>
    <dgm:cxn modelId="{69DFB7A6-3017-4707-9E94-62C6CD1B29F1}" type="presOf" srcId="{7C04F235-D944-431E-AF93-C5E4B1AF5DE0}" destId="{0BC25BEF-EC05-4275-9BBA-FA75AED6E59E}" srcOrd="1" destOrd="0" presId="urn:microsoft.com/office/officeart/2005/8/layout/venn1"/>
    <dgm:cxn modelId="{468967AC-808A-44C7-977F-B51E583EC341}" type="presOf" srcId="{7C04F235-D944-431E-AF93-C5E4B1AF5DE0}" destId="{823DCC6C-EBB5-452A-BE4B-E690C47857EB}" srcOrd="0" destOrd="0" presId="urn:microsoft.com/office/officeart/2005/8/layout/venn1"/>
    <dgm:cxn modelId="{73EF76B1-540F-471B-851A-59FB95925D77}" srcId="{25D57602-6B3B-42A9-95A2-B4E81EBFA750}" destId="{7C04F235-D944-431E-AF93-C5E4B1AF5DE0}" srcOrd="1" destOrd="0" parTransId="{04D5DBCF-4850-4E64-B261-F027B54AD860}" sibTransId="{B84E5AEC-3A7C-4B16-ADDF-E6A1A01A2768}"/>
    <dgm:cxn modelId="{BA0E77FF-03C6-464B-B602-BEB0B4ED41C4}" type="presOf" srcId="{45032280-D502-4F6C-B4E9-00E0988D31B6}" destId="{BE0BC2FF-BAF9-4867-8C96-03745EA4CE6A}" srcOrd="1" destOrd="0" presId="urn:microsoft.com/office/officeart/2005/8/layout/venn1"/>
    <dgm:cxn modelId="{2EDFACA9-0A01-43BF-9734-FEFA7F4C3A82}" type="presParOf" srcId="{DC22E1FE-6D2D-440F-9FE4-E8C81474DD97}" destId="{7C2BA688-D467-418F-839A-D04270D462DB}" srcOrd="0" destOrd="0" presId="urn:microsoft.com/office/officeart/2005/8/layout/venn1"/>
    <dgm:cxn modelId="{8886D180-FBDE-4FC5-8EB0-DE6C12D86C96}" type="presParOf" srcId="{DC22E1FE-6D2D-440F-9FE4-E8C81474DD97}" destId="{BE0BC2FF-BAF9-4867-8C96-03745EA4CE6A}" srcOrd="1" destOrd="0" presId="urn:microsoft.com/office/officeart/2005/8/layout/venn1"/>
    <dgm:cxn modelId="{5EC611BB-71DA-442C-BFD2-FD10E45A71F8}" type="presParOf" srcId="{DC22E1FE-6D2D-440F-9FE4-E8C81474DD97}" destId="{823DCC6C-EBB5-452A-BE4B-E690C47857EB}" srcOrd="2" destOrd="0" presId="urn:microsoft.com/office/officeart/2005/8/layout/venn1"/>
    <dgm:cxn modelId="{2C531D5C-D4F3-4B68-9544-0B0BF59D38F0}" type="presParOf" srcId="{DC22E1FE-6D2D-440F-9FE4-E8C81474DD97}" destId="{0BC25BEF-EC05-4275-9BBA-FA75AED6E59E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2BA688-D467-418F-839A-D04270D462DB}">
      <dsp:nvSpPr>
        <dsp:cNvPr id="0" name=""/>
        <dsp:cNvSpPr/>
      </dsp:nvSpPr>
      <dsp:spPr>
        <a:xfrm>
          <a:off x="146551" y="5256"/>
          <a:ext cx="2267633" cy="192219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Communication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Interaction</a:t>
          </a:r>
          <a:br>
            <a:rPr lang="fr-FR" sz="1400" kern="1200" dirty="0"/>
          </a:br>
          <a:endParaRPr lang="fr-FR" sz="1400" kern="1200" dirty="0"/>
        </a:p>
      </dsp:txBody>
      <dsp:txXfrm>
        <a:off x="463203" y="231925"/>
        <a:ext cx="1307464" cy="1468859"/>
      </dsp:txXfrm>
    </dsp:sp>
    <dsp:sp modelId="{823DCC6C-EBB5-452A-BE4B-E690C47857EB}">
      <dsp:nvSpPr>
        <dsp:cNvPr id="0" name=""/>
        <dsp:cNvSpPr/>
      </dsp:nvSpPr>
      <dsp:spPr>
        <a:xfrm>
          <a:off x="1701398" y="10513"/>
          <a:ext cx="2200472" cy="192219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Comportements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Sensorialité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Cognition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500" kern="1200" dirty="0"/>
        </a:p>
      </dsp:txBody>
      <dsp:txXfrm>
        <a:off x="2325856" y="237182"/>
        <a:ext cx="1268740" cy="14688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46D-7F0F-46A6-AA0D-8E3D7099FD99}" type="datetimeFigureOut">
              <a:rPr lang="fr-FR" smtClean="0"/>
              <a:pPr/>
              <a:t>28/03/2022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37AD-8B8A-49D6-AD5E-C9CCCEDD23F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46D-7F0F-46A6-AA0D-8E3D7099FD99}" type="datetimeFigureOut">
              <a:rPr lang="fr-FR" smtClean="0"/>
              <a:pPr/>
              <a:t>28/03/2022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37AD-8B8A-49D6-AD5E-C9CCCEDD23F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46D-7F0F-46A6-AA0D-8E3D7099FD99}" type="datetimeFigureOut">
              <a:rPr lang="fr-FR" smtClean="0"/>
              <a:pPr/>
              <a:t>28/03/2022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37AD-8B8A-49D6-AD5E-C9CCCEDD23F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46D-7F0F-46A6-AA0D-8E3D7099FD99}" type="datetimeFigureOut">
              <a:rPr lang="fr-FR" smtClean="0"/>
              <a:pPr/>
              <a:t>28/03/2022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37AD-8B8A-49D6-AD5E-C9CCCEDD23F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46D-7F0F-46A6-AA0D-8E3D7099FD99}" type="datetimeFigureOut">
              <a:rPr lang="fr-FR" smtClean="0"/>
              <a:pPr/>
              <a:t>28/03/2022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37AD-8B8A-49D6-AD5E-C9CCCEDD23F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46D-7F0F-46A6-AA0D-8E3D7099FD99}" type="datetimeFigureOut">
              <a:rPr lang="fr-FR" smtClean="0"/>
              <a:pPr/>
              <a:t>28/03/2022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37AD-8B8A-49D6-AD5E-C9CCCEDD23F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46D-7F0F-46A6-AA0D-8E3D7099FD99}" type="datetimeFigureOut">
              <a:rPr lang="fr-FR" smtClean="0"/>
              <a:pPr/>
              <a:t>28/03/2022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37AD-8B8A-49D6-AD5E-C9CCCEDD23F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46D-7F0F-46A6-AA0D-8E3D7099FD99}" type="datetimeFigureOut">
              <a:rPr lang="fr-FR" smtClean="0"/>
              <a:pPr/>
              <a:t>28/03/2022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37AD-8B8A-49D6-AD5E-C9CCCEDD23F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46D-7F0F-46A6-AA0D-8E3D7099FD99}" type="datetimeFigureOut">
              <a:rPr lang="fr-FR" smtClean="0"/>
              <a:pPr/>
              <a:t>28/03/2022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37AD-8B8A-49D6-AD5E-C9CCCEDD23F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46D-7F0F-46A6-AA0D-8E3D7099FD99}" type="datetimeFigureOut">
              <a:rPr lang="fr-FR" smtClean="0"/>
              <a:pPr/>
              <a:t>28/03/2022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37AD-8B8A-49D6-AD5E-C9CCCEDD23F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46D-7F0F-46A6-AA0D-8E3D7099FD99}" type="datetimeFigureOut">
              <a:rPr lang="fr-FR" smtClean="0"/>
              <a:pPr/>
              <a:t>28/03/2022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37AD-8B8A-49D6-AD5E-C9CCCEDD23F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46D-7F0F-46A6-AA0D-8E3D7099FD99}" type="datetimeFigureOut">
              <a:rPr lang="fr-FR" smtClean="0"/>
              <a:pPr/>
              <a:t>28/03/2022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237AD-8B8A-49D6-AD5E-C9CCCEDD23F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8946D-7F0F-46A6-AA0D-8E3D7099FD99}" type="datetimeFigureOut">
              <a:rPr lang="fr-FR" smtClean="0"/>
              <a:pPr/>
              <a:t>28/03/2022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237AD-8B8A-49D6-AD5E-C9CCCEDD23F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image" Target="../media/image10.png"/><Relationship Id="rId4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image" Target="../media/image14.png"/><Relationship Id="rId4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CH-Alpes-Isere-en-couleur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40880" y="5153660"/>
            <a:ext cx="1356995" cy="129921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Les Troubles du Spectre de l’Autisme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type="subTitle" idx="1"/>
          </p:nvPr>
        </p:nvSpPr>
        <p:spPr>
          <a:xfrm>
            <a:off x="1143000" y="4292485"/>
            <a:ext cx="6858000" cy="1221970"/>
          </a:xfrm>
        </p:spPr>
        <p:txBody>
          <a:bodyPr>
            <a:normAutofit fontScale="35000" lnSpcReduction="20000"/>
          </a:bodyPr>
          <a:lstStyle/>
          <a:p>
            <a:r>
              <a:rPr lang="fr-FR" dirty="0"/>
              <a:t>28 Mars 2022</a:t>
            </a:r>
          </a:p>
          <a:p>
            <a:r>
              <a:rPr lang="fr-FR" b="1" dirty="0"/>
              <a:t>Claire Cécile PERIER</a:t>
            </a:r>
          </a:p>
          <a:p>
            <a:r>
              <a:rPr lang="fr-FR" b="1" dirty="0"/>
              <a:t>Rocio ROURE</a:t>
            </a:r>
          </a:p>
          <a:p>
            <a:r>
              <a:rPr lang="fr-FR" dirty="0"/>
              <a:t>Neuropsychologues </a:t>
            </a:r>
          </a:p>
          <a:p>
            <a:r>
              <a:rPr lang="fr-FR" b="1" dirty="0"/>
              <a:t>C3R</a:t>
            </a:r>
            <a:r>
              <a:rPr lang="fr-FR" dirty="0"/>
              <a:t> – </a:t>
            </a:r>
            <a:r>
              <a:rPr lang="fr-FR" b="1" dirty="0"/>
              <a:t>C</a:t>
            </a:r>
            <a:r>
              <a:rPr lang="fr-FR" dirty="0"/>
              <a:t>entre </a:t>
            </a:r>
            <a:r>
              <a:rPr lang="fr-FR" b="1" dirty="0"/>
              <a:t>R</a:t>
            </a:r>
            <a:r>
              <a:rPr lang="fr-FR" dirty="0"/>
              <a:t>éférent de</a:t>
            </a:r>
            <a:r>
              <a:rPr lang="fr-FR" b="1" dirty="0"/>
              <a:t> R</a:t>
            </a:r>
            <a:r>
              <a:rPr lang="fr-FR" dirty="0"/>
              <a:t>éhabilitation psychosociale et de </a:t>
            </a:r>
            <a:r>
              <a:rPr lang="fr-FR" b="1" dirty="0"/>
              <a:t>R</a:t>
            </a:r>
            <a:r>
              <a:rPr lang="fr-FR" dirty="0"/>
              <a:t>emédiation cognitive</a:t>
            </a:r>
          </a:p>
          <a:p>
            <a:r>
              <a:rPr lang="fr-FR" b="1" dirty="0"/>
              <a:t>C</a:t>
            </a:r>
            <a:r>
              <a:rPr lang="fr-FR" dirty="0"/>
              <a:t>entre </a:t>
            </a:r>
            <a:r>
              <a:rPr lang="fr-FR" b="1" dirty="0"/>
              <a:t>H</a:t>
            </a:r>
            <a:r>
              <a:rPr lang="fr-FR" dirty="0"/>
              <a:t>ospitalier </a:t>
            </a:r>
            <a:r>
              <a:rPr lang="fr-FR" b="1" dirty="0"/>
              <a:t>A</a:t>
            </a:r>
            <a:r>
              <a:rPr lang="fr-FR" dirty="0"/>
              <a:t>lpes </a:t>
            </a:r>
            <a:r>
              <a:rPr lang="fr-FR" b="1" dirty="0"/>
              <a:t>I</a:t>
            </a:r>
            <a:r>
              <a:rPr lang="fr-FR" dirty="0"/>
              <a:t>sère</a:t>
            </a:r>
          </a:p>
        </p:txBody>
      </p:sp>
      <p:pic>
        <p:nvPicPr>
          <p:cNvPr id="5" name="Image 4" descr="logo C3R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5800" y="5172710"/>
            <a:ext cx="996950" cy="12801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PChart"/>
          <p:cNvSpPr/>
          <p:nvPr>
            <p:custDataLst>
              <p:tags r:id="rId2"/>
            </p:custDataLst>
          </p:nvPr>
        </p:nvSpPr>
        <p:spPr>
          <a:xfrm>
            <a:off x="4508500" y="1600200"/>
            <a:ext cx="4572000" cy="5143500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 on vous dit TSA, vous pensez à :</a:t>
            </a:r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794885"/>
          </a:xfrm>
        </p:spPr>
        <p:txBody>
          <a:bodyPr>
            <a:noAutofit/>
          </a:bodyPr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fr-FR" sz="2100" b="1" dirty="0">
                <a:solidFill>
                  <a:schemeClr val="tx2"/>
                </a:solidFill>
              </a:rPr>
              <a:t>un.e enfant qui ne regarde pas dans les yeux et se balance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fr-FR" sz="2100" b="1" dirty="0">
                <a:solidFill>
                  <a:schemeClr val="accent2"/>
                </a:solidFill>
              </a:rPr>
              <a:t>cet.tte étudiant.e un peu original.e au fond de la salle de cours</a:t>
            </a:r>
            <a:endParaRPr lang="fr-FR" sz="2100" b="1" dirty="0">
              <a:solidFill>
                <a:schemeClr val="accent3"/>
              </a:solidFill>
            </a:endParaRP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fr-FR" sz="2100" b="1" dirty="0">
                <a:solidFill>
                  <a:schemeClr val="accent3"/>
                </a:solidFill>
              </a:rPr>
              <a:t>un père de famille ingénieur en informatique qui travaille au CEA de Grenoble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fr-FR" sz="2100" b="1" dirty="0">
                <a:solidFill>
                  <a:schemeClr val="accent4"/>
                </a:solidFill>
              </a:rPr>
              <a:t>mon collègue de bureau qui ne vient jamais aux pauses café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fr-FR" sz="2100" b="1" dirty="0">
                <a:solidFill>
                  <a:schemeClr val="accent5"/>
                </a:solidFill>
              </a:rPr>
              <a:t>la cousine qui ne parle que de sa dernière découverte : l'aquariophilie</a:t>
            </a:r>
          </a:p>
        </p:txBody>
      </p:sp>
      <p:sp>
        <p:nvSpPr>
          <p:cNvPr id="4" name="TPPolling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4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TSA plutôt qu’autisme…</a:t>
            </a:r>
          </a:p>
        </p:txBody>
      </p:sp>
      <p:pic>
        <p:nvPicPr>
          <p:cNvPr id="20" name="Espace réservé du contenu 19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94335" y="4086860"/>
            <a:ext cx="1847850" cy="1123315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158750" y="5085715"/>
            <a:ext cx="2673985" cy="147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360045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3F3F3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Difficultés sociales:</a:t>
            </a:r>
          </a:p>
          <a:p>
            <a:pPr lvl="0" defTabSz="360045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3F3F3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	Masquées ---------------Visibles</a:t>
            </a:r>
          </a:p>
          <a:p>
            <a:pPr lvl="0" defTabSz="360045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fr-FR" sz="1200" dirty="0">
              <a:solidFill>
                <a:srgbClr val="3F3F3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lvl="0" algn="ctr" defTabSz="360045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3F3F3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Expression du TSA</a:t>
            </a:r>
          </a:p>
          <a:p>
            <a:pPr lvl="0" defTabSz="360045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3F3F3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	Subtile------------------Classique</a:t>
            </a:r>
            <a:r>
              <a:rPr lang="fr-FR" sz="825" dirty="0">
                <a:solidFill>
                  <a:srgbClr val="3F3F3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endParaRPr lang="ru-RU" sz="825" spc="-150" dirty="0">
              <a:solidFill>
                <a:srgbClr val="3F3F3F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 rotWithShape="1">
          <a:blip r:embed="rId3"/>
          <a:srcRect l="1143" t="43237" r="-1143" b="-726"/>
          <a:stretch>
            <a:fillRect/>
          </a:stretch>
        </p:blipFill>
        <p:spPr>
          <a:xfrm>
            <a:off x="7128729" y="1269271"/>
            <a:ext cx="2004484" cy="1209848"/>
          </a:xfrm>
          <a:prstGeom prst="rect">
            <a:avLst/>
          </a:prstGeom>
        </p:spPr>
      </p:pic>
      <p:sp>
        <p:nvSpPr>
          <p:cNvPr id="24" name="ZoneTexte 23"/>
          <p:cNvSpPr txBox="1"/>
          <p:nvPr/>
        </p:nvSpPr>
        <p:spPr>
          <a:xfrm>
            <a:off x="0" y="2132965"/>
            <a:ext cx="375983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1 personne sur 100</a:t>
            </a:r>
          </a:p>
          <a:p>
            <a:endParaRPr lang="fr-FR" sz="1200" dirty="0"/>
          </a:p>
          <a:p>
            <a:r>
              <a:rPr lang="fr-FR" sz="1200" dirty="0"/>
              <a:t>Âge moyen du diagnostic :</a:t>
            </a:r>
          </a:p>
          <a:p>
            <a:r>
              <a:rPr lang="fr-FR" sz="1200" dirty="0"/>
              <a:t>5 ans et ½ (France)  </a:t>
            </a:r>
          </a:p>
          <a:p>
            <a:endParaRPr lang="fr-FR" sz="1200" dirty="0"/>
          </a:p>
          <a:p>
            <a:pPr algn="just"/>
            <a:r>
              <a:rPr lang="fr-FR" sz="1200" dirty="0"/>
              <a:t>Diagnostic </a:t>
            </a:r>
            <a:r>
              <a:rPr lang="fr-FR" sz="1200" b="1" dirty="0"/>
              <a:t>plus tardif (à l’adolescence ou à l’âge adulte) si absence de DI associée et chez les femmes</a:t>
            </a:r>
          </a:p>
        </p:txBody>
      </p:sp>
      <p:pic>
        <p:nvPicPr>
          <p:cNvPr id="27" name="Image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785" y="1238250"/>
            <a:ext cx="2452370" cy="1510030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 rotWithShape="1">
          <a:blip r:embed="rId5" cstate="print"/>
          <a:srcRect t="14876" b="31652"/>
          <a:stretch>
            <a:fillRect/>
          </a:stretch>
        </p:blipFill>
        <p:spPr>
          <a:xfrm>
            <a:off x="3851755" y="5589558"/>
            <a:ext cx="2389220" cy="718625"/>
          </a:xfrm>
          <a:prstGeom prst="rect">
            <a:avLst/>
          </a:prstGeom>
        </p:spPr>
      </p:pic>
      <p:grpSp>
        <p:nvGrpSpPr>
          <p:cNvPr id="15" name="Groupe 14"/>
          <p:cNvGrpSpPr/>
          <p:nvPr/>
        </p:nvGrpSpPr>
        <p:grpSpPr>
          <a:xfrm>
            <a:off x="4860143" y="2923257"/>
            <a:ext cx="4023446" cy="1863065"/>
            <a:chOff x="6467206" y="4301632"/>
            <a:chExt cx="5364595" cy="2484087"/>
          </a:xfrm>
        </p:grpSpPr>
        <p:pic>
          <p:nvPicPr>
            <p:cNvPr id="1026" name="img560170" descr="ac25618e-361b-43e4-ab55-deea86eb8865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5818" b="31455"/>
            <a:stretch>
              <a:fillRect/>
            </a:stretch>
          </p:blipFill>
          <p:spPr bwMode="auto">
            <a:xfrm>
              <a:off x="6467206" y="5105660"/>
              <a:ext cx="5358845" cy="985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2" name="Groupe 11"/>
            <p:cNvGrpSpPr/>
            <p:nvPr/>
          </p:nvGrpSpPr>
          <p:grpSpPr>
            <a:xfrm>
              <a:off x="10835274" y="4569594"/>
              <a:ext cx="996527" cy="627380"/>
              <a:chOff x="10835274" y="4569594"/>
              <a:chExt cx="996527" cy="627380"/>
            </a:xfrm>
          </p:grpSpPr>
          <p:sp>
            <p:nvSpPr>
              <p:cNvPr id="39" name="ZoneTexte 38"/>
              <p:cNvSpPr txBox="1"/>
              <p:nvPr/>
            </p:nvSpPr>
            <p:spPr>
              <a:xfrm>
                <a:off x="10861517" y="4638353"/>
                <a:ext cx="970284" cy="4910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900" b="1" dirty="0"/>
                  <a:t>Comprend les blagues</a:t>
                </a:r>
              </a:p>
            </p:txBody>
          </p:sp>
          <p:sp>
            <p:nvSpPr>
              <p:cNvPr id="35" name="Bulle ronde 34"/>
              <p:cNvSpPr/>
              <p:nvPr/>
            </p:nvSpPr>
            <p:spPr>
              <a:xfrm>
                <a:off x="10835274" y="4569594"/>
                <a:ext cx="991447" cy="627380"/>
              </a:xfrm>
              <a:prstGeom prst="wedgeEllipseCallou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350"/>
              </a:p>
            </p:txBody>
          </p:sp>
        </p:grpSp>
        <p:grpSp>
          <p:nvGrpSpPr>
            <p:cNvPr id="11" name="Groupe 10"/>
            <p:cNvGrpSpPr/>
            <p:nvPr/>
          </p:nvGrpSpPr>
          <p:grpSpPr>
            <a:xfrm>
              <a:off x="9557055" y="4301632"/>
              <a:ext cx="977008" cy="860213"/>
              <a:chOff x="9557055" y="4301632"/>
              <a:chExt cx="977008" cy="860213"/>
            </a:xfrm>
          </p:grpSpPr>
          <p:sp>
            <p:nvSpPr>
              <p:cNvPr id="38" name="ZoneTexte 37"/>
              <p:cNvSpPr txBox="1"/>
              <p:nvPr/>
            </p:nvSpPr>
            <p:spPr>
              <a:xfrm>
                <a:off x="9677218" y="4301632"/>
                <a:ext cx="856845" cy="8602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900" b="1" dirty="0"/>
                  <a:t>Faire plusieurs choses à la fois</a:t>
                </a:r>
              </a:p>
            </p:txBody>
          </p:sp>
          <p:sp>
            <p:nvSpPr>
              <p:cNvPr id="41" name="Bulle ronde 40"/>
              <p:cNvSpPr/>
              <p:nvPr/>
            </p:nvSpPr>
            <p:spPr>
              <a:xfrm>
                <a:off x="9557055" y="4303666"/>
                <a:ext cx="941452" cy="826930"/>
              </a:xfrm>
              <a:prstGeom prst="wedgeEllipseCallou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350"/>
              </a:p>
            </p:txBody>
          </p:sp>
        </p:grpSp>
        <p:grpSp>
          <p:nvGrpSpPr>
            <p:cNvPr id="14" name="Groupe 13"/>
            <p:cNvGrpSpPr/>
            <p:nvPr/>
          </p:nvGrpSpPr>
          <p:grpSpPr>
            <a:xfrm>
              <a:off x="9820738" y="6091077"/>
              <a:ext cx="953347" cy="627380"/>
              <a:chOff x="9820738" y="6091077"/>
              <a:chExt cx="953347" cy="627380"/>
            </a:xfrm>
          </p:grpSpPr>
          <p:sp>
            <p:nvSpPr>
              <p:cNvPr id="36" name="ZoneTexte 35"/>
              <p:cNvSpPr txBox="1"/>
              <p:nvPr/>
            </p:nvSpPr>
            <p:spPr>
              <a:xfrm>
                <a:off x="9820738" y="6199696"/>
                <a:ext cx="952557" cy="4910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900" b="1" dirty="0"/>
                  <a:t>Travail en binôme</a:t>
                </a:r>
              </a:p>
            </p:txBody>
          </p:sp>
          <p:sp>
            <p:nvSpPr>
              <p:cNvPr id="43" name="Bulle ronde 42"/>
              <p:cNvSpPr/>
              <p:nvPr/>
            </p:nvSpPr>
            <p:spPr>
              <a:xfrm>
                <a:off x="9820738" y="6091077"/>
                <a:ext cx="953347" cy="627380"/>
              </a:xfrm>
              <a:prstGeom prst="wedgeEllipseCallout">
                <a:avLst>
                  <a:gd name="adj1" fmla="val 27574"/>
                  <a:gd name="adj2" fmla="val -66029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350"/>
              </a:p>
            </p:txBody>
          </p:sp>
        </p:grpSp>
        <p:grpSp>
          <p:nvGrpSpPr>
            <p:cNvPr id="13" name="Groupe 12"/>
            <p:cNvGrpSpPr/>
            <p:nvPr/>
          </p:nvGrpSpPr>
          <p:grpSpPr>
            <a:xfrm>
              <a:off x="7808109" y="6045074"/>
              <a:ext cx="976034" cy="740645"/>
              <a:chOff x="7808109" y="6045074"/>
              <a:chExt cx="976034" cy="740645"/>
            </a:xfrm>
          </p:grpSpPr>
          <p:sp>
            <p:nvSpPr>
              <p:cNvPr id="44" name="Bulle ronde 43"/>
              <p:cNvSpPr/>
              <p:nvPr/>
            </p:nvSpPr>
            <p:spPr>
              <a:xfrm>
                <a:off x="7808109" y="6045074"/>
                <a:ext cx="941926" cy="740645"/>
              </a:xfrm>
              <a:prstGeom prst="wedgeEllipseCallout">
                <a:avLst>
                  <a:gd name="adj1" fmla="val 41812"/>
                  <a:gd name="adj2" fmla="val -58078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350"/>
              </a:p>
            </p:txBody>
          </p:sp>
          <p:sp>
            <p:nvSpPr>
              <p:cNvPr id="45" name="ZoneTexte 44"/>
              <p:cNvSpPr txBox="1"/>
              <p:nvPr/>
            </p:nvSpPr>
            <p:spPr>
              <a:xfrm>
                <a:off x="7813859" y="6106959"/>
                <a:ext cx="970284" cy="6756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900" b="1" dirty="0"/>
                  <a:t>Mémorise les manuels</a:t>
                </a:r>
              </a:p>
            </p:txBody>
          </p:sp>
        </p:grpSp>
        <p:grpSp>
          <p:nvGrpSpPr>
            <p:cNvPr id="10" name="Groupe 9"/>
            <p:cNvGrpSpPr/>
            <p:nvPr/>
          </p:nvGrpSpPr>
          <p:grpSpPr>
            <a:xfrm>
              <a:off x="7009469" y="4387708"/>
              <a:ext cx="1145539" cy="750993"/>
              <a:chOff x="7009469" y="4387708"/>
              <a:chExt cx="1145539" cy="750993"/>
            </a:xfrm>
          </p:grpSpPr>
          <p:sp>
            <p:nvSpPr>
              <p:cNvPr id="42" name="Bulle ronde 41"/>
              <p:cNvSpPr/>
              <p:nvPr/>
            </p:nvSpPr>
            <p:spPr>
              <a:xfrm>
                <a:off x="7009469" y="4387708"/>
                <a:ext cx="1134533" cy="750993"/>
              </a:xfrm>
              <a:prstGeom prst="wedgeEllipseCallou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350"/>
              </a:p>
            </p:txBody>
          </p:sp>
          <p:sp>
            <p:nvSpPr>
              <p:cNvPr id="46" name="ZoneTexte 45"/>
              <p:cNvSpPr txBox="1"/>
              <p:nvPr/>
            </p:nvSpPr>
            <p:spPr>
              <a:xfrm>
                <a:off x="7091595" y="4441894"/>
                <a:ext cx="1063413" cy="6756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900" b="1" dirty="0"/>
                  <a:t>Repère toute erreur du prof</a:t>
                </a:r>
              </a:p>
            </p:txBody>
          </p:sp>
        </p:grpSp>
      </p:grpSp>
      <p:sp>
        <p:nvSpPr>
          <p:cNvPr id="47" name="ZoneTexte 46"/>
          <p:cNvSpPr txBox="1"/>
          <p:nvPr/>
        </p:nvSpPr>
        <p:spPr>
          <a:xfrm>
            <a:off x="4788454" y="2606231"/>
            <a:ext cx="188307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/>
              <a:t>Mais parfois déroutantes…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23850" y="3815080"/>
            <a:ext cx="240601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rgbClr val="3F3F3F"/>
                </a:solidFill>
                <a:ea typeface="Open Sans Light" panose="020B0306030504020204" pitchFamily="34" charset="0"/>
                <a:cs typeface="Open Sans Light" panose="020B0306030504020204" pitchFamily="34" charset="0"/>
              </a:rPr>
              <a:t>Ratio homme/femme de 4 pour 1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5652257" y="1418241"/>
            <a:ext cx="2026587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rgbClr val="3F3F3F"/>
                </a:solidFill>
                <a:ea typeface="Open Sans Light" panose="020B0306030504020204" pitchFamily="34" charset="0"/>
                <a:cs typeface="Open Sans Light" panose="020B0306030504020204" pitchFamily="34" charset="0"/>
              </a:rPr>
              <a:t>Compétences indéniables…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3636164" y="5229442"/>
            <a:ext cx="188307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/>
              <a:t>Camouflage oui mais…</a:t>
            </a:r>
          </a:p>
        </p:txBody>
      </p:sp>
      <p:sp>
        <p:nvSpPr>
          <p:cNvPr id="40" name="ZoneTexte 39"/>
          <p:cNvSpPr txBox="1"/>
          <p:nvPr/>
        </p:nvSpPr>
        <p:spPr>
          <a:xfrm>
            <a:off x="7020331" y="5249127"/>
            <a:ext cx="188307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/>
              <a:t>…A quel prix?</a:t>
            </a:r>
          </a:p>
        </p:txBody>
      </p:sp>
      <p:pic>
        <p:nvPicPr>
          <p:cNvPr id="16" name="Image 15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303899" y="5589592"/>
            <a:ext cx="1654752" cy="72778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PChart"/>
          <p:cNvSpPr/>
          <p:nvPr>
            <p:custDataLst>
              <p:tags r:id="rId2"/>
            </p:custDataLst>
          </p:nvPr>
        </p:nvSpPr>
        <p:spPr>
          <a:xfrm>
            <a:off x="4508500" y="1600200"/>
            <a:ext cx="4572000" cy="5143500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 votre avis….</a:t>
            </a:r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90000" lnSpcReduction="20000"/>
          </a:bodyPr>
          <a:lstStyle/>
          <a:p>
            <a:pPr marL="514350" indent="-514350" algn="l">
              <a:buFont typeface="+mj-lt"/>
              <a:buAutoNum type="alphaUcPeriod"/>
            </a:pPr>
            <a:r>
              <a:rPr lang="fr-FR" b="1" dirty="0">
                <a:solidFill>
                  <a:schemeClr val="tx2"/>
                </a:solidFill>
              </a:rPr>
              <a:t>On ne guérit pas l'autisme : «TSA un jour, TSA toujours» </a:t>
            </a:r>
          </a:p>
          <a:p>
            <a:pPr marL="514350" indent="-514350" algn="l">
              <a:buFont typeface="+mj-lt"/>
              <a:buAutoNum type="alphaUcPeriod"/>
            </a:pPr>
            <a:r>
              <a:rPr lang="fr-FR" b="1" dirty="0">
                <a:solidFill>
                  <a:schemeClr val="accent2"/>
                </a:solidFill>
              </a:rPr>
              <a:t>Avec un accompagnement adapté, un environnement soutenant et des efforts, une personne pourra ne plus être autiste</a:t>
            </a:r>
          </a:p>
        </p:txBody>
      </p:sp>
      <p:sp>
        <p:nvSpPr>
          <p:cNvPr id="4" name="TPPolling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04536" y="1233641"/>
            <a:ext cx="2394284" cy="506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50" b="1" dirty="0"/>
              <a:t>VULNERABILITE</a:t>
            </a:r>
          </a:p>
          <a:p>
            <a:pPr algn="ctr"/>
            <a:r>
              <a:rPr lang="fr-FR" sz="1350" dirty="0"/>
              <a:t>Fonctionnement TSA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358298" y="1427107"/>
            <a:ext cx="2394284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50" b="1" dirty="0"/>
              <a:t>STRESS</a:t>
            </a:r>
          </a:p>
          <a:p>
            <a:pPr algn="ctr"/>
            <a:r>
              <a:rPr lang="fr-FR" sz="1350" dirty="0"/>
              <a:t>Environnement</a:t>
            </a:r>
          </a:p>
          <a:p>
            <a:pPr algn="ctr"/>
            <a:r>
              <a:rPr lang="fr-FR" sz="1350" dirty="0"/>
              <a:t>Attentes</a:t>
            </a:r>
          </a:p>
          <a:p>
            <a:pPr algn="ctr"/>
            <a:r>
              <a:rPr lang="fr-FR" sz="1350" dirty="0"/>
              <a:t>Fatigue</a:t>
            </a:r>
          </a:p>
        </p:txBody>
      </p:sp>
      <p:sp>
        <p:nvSpPr>
          <p:cNvPr id="9" name="Ellipse 8"/>
          <p:cNvSpPr/>
          <p:nvPr/>
        </p:nvSpPr>
        <p:spPr>
          <a:xfrm>
            <a:off x="306805" y="1055640"/>
            <a:ext cx="2189748" cy="146785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10" name="Ellipse 9"/>
          <p:cNvSpPr/>
          <p:nvPr/>
        </p:nvSpPr>
        <p:spPr>
          <a:xfrm>
            <a:off x="2533650" y="2084070"/>
            <a:ext cx="3260725" cy="198818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12" name="Explosion 2 11"/>
          <p:cNvSpPr/>
          <p:nvPr/>
        </p:nvSpPr>
        <p:spPr>
          <a:xfrm>
            <a:off x="5831611" y="875027"/>
            <a:ext cx="2979317" cy="2141528"/>
          </a:xfrm>
          <a:prstGeom prst="irregularSeal2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pic>
        <p:nvPicPr>
          <p:cNvPr id="16" name="Image 15" descr="Brain | --------------------------------AD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022" y="1715208"/>
            <a:ext cx="881312" cy="646677"/>
          </a:xfrm>
          <a:prstGeom prst="rect">
            <a:avLst/>
          </a:prstGeom>
        </p:spPr>
      </p:pic>
      <p:sp>
        <p:nvSpPr>
          <p:cNvPr id="20" name="ZoneTexte 19"/>
          <p:cNvSpPr txBox="1"/>
          <p:nvPr/>
        </p:nvSpPr>
        <p:spPr>
          <a:xfrm>
            <a:off x="3348355" y="5949315"/>
            <a:ext cx="1594485" cy="29908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350" b="1" dirty="0"/>
              <a:t>Niveau de handicap</a:t>
            </a:r>
          </a:p>
        </p:txBody>
      </p:sp>
      <p:pic>
        <p:nvPicPr>
          <p:cNvPr id="21" name="Image 20" descr="Le bruit et le stres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3316" y="1946603"/>
            <a:ext cx="678007" cy="678007"/>
          </a:xfrm>
          <a:prstGeom prst="rect">
            <a:avLst/>
          </a:prstGeom>
        </p:spPr>
      </p:pic>
      <p:pic>
        <p:nvPicPr>
          <p:cNvPr id="22" name="Image 21" descr="Child Protection Week event shines light on supporters ...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38" b="18381"/>
          <a:stretch>
            <a:fillRect/>
          </a:stretch>
        </p:blipFill>
        <p:spPr>
          <a:xfrm>
            <a:off x="3708436" y="3501156"/>
            <a:ext cx="1007351" cy="393411"/>
          </a:xfrm>
          <a:prstGeom prst="rect">
            <a:avLst/>
          </a:prstGeom>
        </p:spPr>
      </p:pic>
      <p:cxnSp>
        <p:nvCxnSpPr>
          <p:cNvPr id="24" name="Connecteur droit avec flèche 23"/>
          <p:cNvCxnSpPr>
            <a:stCxn id="9" idx="6"/>
            <a:endCxn id="10" idx="1"/>
          </p:cNvCxnSpPr>
          <p:nvPr/>
        </p:nvCxnSpPr>
        <p:spPr>
          <a:xfrm>
            <a:off x="2495918" y="1789567"/>
            <a:ext cx="514985" cy="586105"/>
          </a:xfrm>
          <a:prstGeom prst="straightConnector1">
            <a:avLst/>
          </a:prstGeom>
          <a:ln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stCxn id="12" idx="1"/>
            <a:endCxn id="10" idx="7"/>
          </p:cNvCxnSpPr>
          <p:nvPr/>
        </p:nvCxnSpPr>
        <p:spPr>
          <a:xfrm flipH="1">
            <a:off x="5316626" y="2151079"/>
            <a:ext cx="514985" cy="224155"/>
          </a:xfrm>
          <a:prstGeom prst="straightConnector1">
            <a:avLst/>
          </a:prstGeom>
          <a:ln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>
            <a:stCxn id="10" idx="4"/>
          </p:cNvCxnSpPr>
          <p:nvPr/>
        </p:nvCxnSpPr>
        <p:spPr>
          <a:xfrm>
            <a:off x="4164330" y="4072255"/>
            <a:ext cx="0" cy="570865"/>
          </a:xfrm>
          <a:prstGeom prst="straightConnector1">
            <a:avLst/>
          </a:prstGeom>
          <a:ln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rganigramme : Opération manuelle 32"/>
          <p:cNvSpPr/>
          <p:nvPr/>
        </p:nvSpPr>
        <p:spPr>
          <a:xfrm rot="16200000">
            <a:off x="3814610" y="4042916"/>
            <a:ext cx="511278" cy="4163785"/>
          </a:xfrm>
          <a:prstGeom prst="flowChartManualOperat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36" name="Plus 35"/>
          <p:cNvSpPr/>
          <p:nvPr/>
        </p:nvSpPr>
        <p:spPr>
          <a:xfrm>
            <a:off x="2195636" y="6021433"/>
            <a:ext cx="238472" cy="209939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37" name="Moins 36"/>
          <p:cNvSpPr/>
          <p:nvPr/>
        </p:nvSpPr>
        <p:spPr>
          <a:xfrm>
            <a:off x="5651889" y="6088795"/>
            <a:ext cx="303965" cy="15939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graphicFrame>
        <p:nvGraphicFramePr>
          <p:cNvPr id="2" name="Table 1"/>
          <p:cNvGraphicFramePr/>
          <p:nvPr/>
        </p:nvGraphicFramePr>
        <p:xfrm>
          <a:off x="986155" y="4681220"/>
          <a:ext cx="6399530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97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97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505"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altLang="en-US"/>
                        <a:t>Résultats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altLang="en-US"/>
                        <a:t>Troubles associés</a:t>
                      </a:r>
                    </a:p>
                    <a:p>
                      <a:pPr algn="ctr">
                        <a:buNone/>
                      </a:pPr>
                      <a:r>
                        <a:rPr lang="fr-FR" altLang="en-US"/>
                        <a:t>Signes visibles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altLang="en-US"/>
                        <a:t>Rétablissement</a:t>
                      </a:r>
                    </a:p>
                    <a:p>
                      <a:pPr algn="ctr">
                        <a:buNone/>
                      </a:pPr>
                      <a:r>
                        <a:rPr lang="fr-FR" altLang="en-US"/>
                        <a:t>Insertion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 Box 2"/>
          <p:cNvSpPr txBox="1"/>
          <p:nvPr/>
        </p:nvSpPr>
        <p:spPr>
          <a:xfrm>
            <a:off x="2687955" y="2383155"/>
            <a:ext cx="300355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ym typeface="+mn-ea"/>
              </a:rPr>
              <a:t>FACTEURS DE PROTECTION</a:t>
            </a:r>
            <a:endParaRPr lang="fr-FR" sz="1600" b="1" dirty="0"/>
          </a:p>
          <a:p>
            <a:pPr algn="ctr"/>
            <a:r>
              <a:rPr lang="fr-FR" sz="1600" dirty="0">
                <a:sym typeface="+mn-ea"/>
              </a:rPr>
              <a:t>Forces</a:t>
            </a:r>
            <a:endParaRPr lang="fr-FR" sz="1600" dirty="0"/>
          </a:p>
          <a:p>
            <a:pPr algn="ctr"/>
            <a:r>
              <a:rPr lang="fr-FR" sz="1600" dirty="0">
                <a:sym typeface="+mn-ea"/>
              </a:rPr>
              <a:t>Compétences</a:t>
            </a:r>
            <a:endParaRPr lang="fr-FR" sz="1600" dirty="0"/>
          </a:p>
          <a:p>
            <a:pPr algn="ctr"/>
            <a:r>
              <a:rPr lang="fr-FR" sz="1600" dirty="0">
                <a:sym typeface="+mn-ea"/>
              </a:rPr>
              <a:t>Environnement</a:t>
            </a:r>
            <a:endParaRPr lang="fr-FR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PChart"/>
          <p:cNvSpPr/>
          <p:nvPr>
            <p:custDataLst>
              <p:tags r:id="rId2"/>
            </p:custDataLst>
          </p:nvPr>
        </p:nvSpPr>
        <p:spPr>
          <a:xfrm>
            <a:off x="4508500" y="1600200"/>
            <a:ext cx="4572000" cy="5143500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200" dirty="0"/>
              <a:t>Laquelle de ses descriptions correspond le mieux à une personne ayant un diagnostic de TSA SDI ? </a:t>
            </a:r>
            <a:br>
              <a:rPr lang="fr-FR" sz="3200" dirty="0"/>
            </a:br>
            <a:r>
              <a:rPr lang="fr-FR" sz="3200" dirty="0" err="1"/>
              <a:t>Un.e</a:t>
            </a:r>
            <a:r>
              <a:rPr lang="fr-FR" sz="3200" dirty="0"/>
              <a:t> </a:t>
            </a:r>
            <a:r>
              <a:rPr lang="fr-FR" sz="3200" dirty="0" err="1"/>
              <a:t>étudiant.e</a:t>
            </a:r>
            <a:r>
              <a:rPr lang="fr-FR" sz="3200" dirty="0"/>
              <a:t> qui...</a:t>
            </a:r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5963"/>
          </a:xfrm>
        </p:spPr>
        <p:txBody>
          <a:bodyPr>
            <a:noAutofit/>
          </a:bodyPr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fr-FR" sz="2000" b="1" dirty="0">
                <a:solidFill>
                  <a:schemeClr val="tx2"/>
                </a:solidFill>
              </a:rPr>
              <a:t>parle beaucoup, « met les pieds dans le plat » et a un look "original"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fr-FR" sz="2000" b="1" dirty="0">
                <a:solidFill>
                  <a:schemeClr val="accent2"/>
                </a:solidFill>
              </a:rPr>
              <a:t>est toujours </a:t>
            </a:r>
            <a:r>
              <a:rPr lang="fr-FR" sz="2000" b="1" dirty="0" err="1">
                <a:solidFill>
                  <a:schemeClr val="accent2"/>
                </a:solidFill>
              </a:rPr>
              <a:t>tout.e</a:t>
            </a:r>
            <a:r>
              <a:rPr lang="fr-FR" sz="2000" b="1" dirty="0">
                <a:solidFill>
                  <a:schemeClr val="accent2"/>
                </a:solidFill>
              </a:rPr>
              <a:t> </a:t>
            </a:r>
            <a:r>
              <a:rPr lang="fr-FR" sz="2000" b="1" dirty="0" err="1">
                <a:solidFill>
                  <a:schemeClr val="accent2"/>
                </a:solidFill>
              </a:rPr>
              <a:t>seul.e</a:t>
            </a:r>
            <a:r>
              <a:rPr lang="fr-FR" sz="2000" b="1" dirty="0">
                <a:solidFill>
                  <a:schemeClr val="accent2"/>
                </a:solidFill>
              </a:rPr>
              <a:t>, ne prend presque jamais la parole, passe la plupart de son temps libre avec des mangas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fr-FR" sz="2000" b="1" dirty="0">
                <a:solidFill>
                  <a:schemeClr val="accent3"/>
                </a:solidFill>
              </a:rPr>
              <a:t>ne comprend pas les blagues, n'aime pas les soirées et met souvent des bouchons d'oreilles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fr-FR" sz="2000" b="1" dirty="0">
                <a:solidFill>
                  <a:schemeClr val="accent4"/>
                </a:solidFill>
              </a:rPr>
              <a:t>a des amis, semble mal à l'aise lorsqu'il y a du changement, réussi bien en cours mais est souvent </a:t>
            </a:r>
            <a:r>
              <a:rPr lang="fr-FR" sz="2000" b="1" dirty="0" err="1">
                <a:solidFill>
                  <a:schemeClr val="accent4"/>
                </a:solidFill>
              </a:rPr>
              <a:t>absent.e</a:t>
            </a:r>
            <a:r>
              <a:rPr lang="fr-FR" sz="2000" b="1" dirty="0">
                <a:solidFill>
                  <a:schemeClr val="accent4"/>
                </a:solidFill>
              </a:rPr>
              <a:t> </a:t>
            </a:r>
          </a:p>
        </p:txBody>
      </p:sp>
      <p:sp>
        <p:nvSpPr>
          <p:cNvPr id="4" name="TPPolling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04495"/>
            <a:ext cx="8229600" cy="6055360"/>
          </a:xfrm>
        </p:spPr>
        <p:txBody>
          <a:bodyPr/>
          <a:lstStyle/>
          <a:p>
            <a:pPr marL="0" indent="0">
              <a:buNone/>
            </a:pPr>
            <a:r>
              <a:rPr lang="fr-FR" altLang="en-US" dirty="0"/>
              <a:t>Le TSA se diagnostique avec ...</a:t>
            </a:r>
          </a:p>
          <a:p>
            <a:pPr marL="0" indent="0">
              <a:buNone/>
            </a:pPr>
            <a:endParaRPr lang="fr-FR" altLang="en-US" dirty="0"/>
          </a:p>
          <a:p>
            <a:pPr marL="0" indent="0">
              <a:buNone/>
            </a:pPr>
            <a:endParaRPr lang="fr-FR" altLang="en-US" dirty="0"/>
          </a:p>
          <a:p>
            <a:pPr marL="0" indent="0">
              <a:buNone/>
            </a:pPr>
            <a:endParaRPr lang="fr-FR" altLang="en-US" sz="2000" dirty="0"/>
          </a:p>
          <a:p>
            <a:pPr marL="0" indent="0">
              <a:buNone/>
            </a:pPr>
            <a:endParaRPr lang="fr-FR" altLang="en-US" dirty="0"/>
          </a:p>
          <a:p>
            <a:pPr marL="0" indent="0">
              <a:buNone/>
            </a:pPr>
            <a:r>
              <a:rPr lang="fr-FR" altLang="en-US" dirty="0"/>
              <a:t>Mais ça implique aussi ...	</a:t>
            </a:r>
          </a:p>
          <a:p>
            <a:pPr marL="0" indent="0">
              <a:buNone/>
            </a:pPr>
            <a:endParaRPr lang="fr-FR" altLang="en-US" dirty="0"/>
          </a:p>
          <a:p>
            <a:pPr marL="0" indent="0">
              <a:buNone/>
            </a:pPr>
            <a:endParaRPr lang="fr-FR" altLang="en-US" dirty="0"/>
          </a:p>
          <a:p>
            <a:pPr marL="0" indent="0">
              <a:buNone/>
            </a:pPr>
            <a:endParaRPr lang="fr-FR" altLang="en-US" dirty="0"/>
          </a:p>
          <a:p>
            <a:pPr marL="0" indent="0">
              <a:buNone/>
            </a:pPr>
            <a:r>
              <a:rPr lang="fr-FR" altLang="en-US" dirty="0"/>
              <a:t>Et surtout ...</a:t>
            </a:r>
          </a:p>
        </p:txBody>
      </p:sp>
      <p:graphicFrame>
        <p:nvGraphicFramePr>
          <p:cNvPr id="5" name="Diagramme 4"/>
          <p:cNvGraphicFramePr/>
          <p:nvPr/>
        </p:nvGraphicFramePr>
        <p:xfrm>
          <a:off x="2584855" y="1052887"/>
          <a:ext cx="3912523" cy="1932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e 2"/>
          <p:cNvGrpSpPr/>
          <p:nvPr/>
        </p:nvGrpSpPr>
        <p:grpSpPr>
          <a:xfrm>
            <a:off x="446635" y="3871807"/>
            <a:ext cx="1377835" cy="1222247"/>
            <a:chOff x="8504843" y="2092443"/>
            <a:chExt cx="1837113" cy="1629663"/>
          </a:xfrm>
        </p:grpSpPr>
        <p:sp>
          <p:nvSpPr>
            <p:cNvPr id="12" name="Organigramme : Connecteur 11"/>
            <p:cNvSpPr/>
            <p:nvPr/>
          </p:nvSpPr>
          <p:spPr>
            <a:xfrm>
              <a:off x="8504843" y="2092443"/>
              <a:ext cx="1837113" cy="1600771"/>
            </a:xfrm>
            <a:prstGeom prst="flowChartConnector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/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8820726" y="2215886"/>
              <a:ext cx="1521230" cy="1506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350" b="1" dirty="0"/>
                <a:t>BESOINS</a:t>
              </a:r>
            </a:p>
            <a:p>
              <a:br>
                <a:rPr lang="fr-FR" sz="1350" dirty="0"/>
              </a:br>
              <a:r>
                <a:rPr lang="fr-FR" sz="1350" dirty="0"/>
                <a:t>-Sens</a:t>
              </a:r>
              <a:br>
                <a:rPr lang="fr-FR" sz="1350" dirty="0"/>
              </a:br>
              <a:r>
                <a:rPr lang="fr-FR" sz="1350" dirty="0"/>
                <a:t>-Cohérence…</a:t>
              </a:r>
            </a:p>
            <a:p>
              <a:endParaRPr lang="fr-FR" sz="135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851910" y="3789045"/>
            <a:ext cx="1377950" cy="1266190"/>
            <a:chOff x="6122" y="5349"/>
            <a:chExt cx="2170" cy="1994"/>
          </a:xfrm>
        </p:grpSpPr>
        <p:sp>
          <p:nvSpPr>
            <p:cNvPr id="8" name="Organigramme : Connecteur 10"/>
            <p:cNvSpPr/>
            <p:nvPr/>
          </p:nvSpPr>
          <p:spPr>
            <a:xfrm>
              <a:off x="6122" y="5349"/>
              <a:ext cx="2170" cy="1891"/>
            </a:xfrm>
            <a:prstGeom prst="flowChartConnector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/>
            </a:p>
          </p:txBody>
        </p:sp>
        <p:sp>
          <p:nvSpPr>
            <p:cNvPr id="9" name="ZoneTexte 5"/>
            <p:cNvSpPr txBox="1"/>
            <p:nvPr/>
          </p:nvSpPr>
          <p:spPr>
            <a:xfrm>
              <a:off x="6637" y="5565"/>
              <a:ext cx="1473" cy="17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fr-FR" sz="1350" b="1" dirty="0"/>
                <a:t>VALEURS</a:t>
              </a:r>
            </a:p>
            <a:p>
              <a:pPr lvl="0"/>
              <a:endParaRPr lang="fr-FR" sz="1350" dirty="0"/>
            </a:p>
            <a:p>
              <a:pPr lvl="0"/>
              <a:r>
                <a:rPr lang="fr-FR" sz="1350" dirty="0"/>
                <a:t>-Vérité</a:t>
              </a:r>
              <a:br>
                <a:rPr lang="fr-FR" sz="1350" dirty="0"/>
              </a:br>
              <a:r>
                <a:rPr lang="fr-FR" sz="1350" dirty="0"/>
                <a:t>-Justice…</a:t>
              </a:r>
            </a:p>
            <a:p>
              <a:endParaRPr lang="fr-FR" sz="135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143115" y="3404235"/>
            <a:ext cx="1377950" cy="1894840"/>
            <a:chOff x="11282" y="5109"/>
            <a:chExt cx="2170" cy="2984"/>
          </a:xfrm>
        </p:grpSpPr>
        <p:sp>
          <p:nvSpPr>
            <p:cNvPr id="16" name="Organigramme : Connecteur 9"/>
            <p:cNvSpPr/>
            <p:nvPr/>
          </p:nvSpPr>
          <p:spPr>
            <a:xfrm>
              <a:off x="11282" y="5109"/>
              <a:ext cx="2170" cy="2985"/>
            </a:xfrm>
            <a:prstGeom prst="flowChartConnector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/>
            </a:p>
          </p:txBody>
        </p:sp>
        <p:sp>
          <p:nvSpPr>
            <p:cNvPr id="17" name="ZoneTexte 7"/>
            <p:cNvSpPr txBox="1"/>
            <p:nvPr/>
          </p:nvSpPr>
          <p:spPr>
            <a:xfrm>
              <a:off x="11655" y="5261"/>
              <a:ext cx="1797" cy="27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350" b="1" dirty="0"/>
                <a:t>EXIGENCES</a:t>
              </a:r>
            </a:p>
            <a:p>
              <a:br>
                <a:rPr lang="fr-FR" sz="1350" dirty="0"/>
              </a:br>
              <a:r>
                <a:rPr lang="fr-FR" sz="1350" dirty="0"/>
                <a:t>-Envers soi même</a:t>
              </a:r>
            </a:p>
            <a:p>
              <a:r>
                <a:rPr lang="fr-FR" sz="1350" dirty="0"/>
                <a:t>-Des autres envers soi</a:t>
              </a:r>
            </a:p>
            <a:p>
              <a:r>
                <a:rPr lang="fr-FR" sz="1350" dirty="0"/>
                <a:t>-Envers les autres</a:t>
              </a:r>
            </a:p>
          </p:txBody>
        </p:sp>
      </p:grpSp>
      <p:sp>
        <p:nvSpPr>
          <p:cNvPr id="14" name="Rectangle 8"/>
          <p:cNvSpPr/>
          <p:nvPr/>
        </p:nvSpPr>
        <p:spPr>
          <a:xfrm>
            <a:off x="2843530" y="5517515"/>
            <a:ext cx="5676265" cy="706755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rgbClr val="000000"/>
                </a:solidFill>
                <a:latin typeface="Calibri" panose="020F0502020204030204" charset="0"/>
              </a:rPr>
              <a:t>Chaque personne est unique dans les particularités qu’elle présente et dans sa personnalité.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build="p"/>
      <p:bldP spid="14" grpId="0" animBg="1"/>
      <p:bldP spid="1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l="1" t="9330" r="-131"/>
          <a:stretch>
            <a:fillRect/>
          </a:stretch>
        </p:blipFill>
        <p:spPr>
          <a:xfrm>
            <a:off x="1428728" y="1571612"/>
            <a:ext cx="6141027" cy="4753041"/>
          </a:xfrm>
          <a:prstGeom prst="rect">
            <a:avLst/>
          </a:prstGeom>
        </p:spPr>
      </p:pic>
      <p:sp>
        <p:nvSpPr>
          <p:cNvPr id="3" name="Rectangle 8"/>
          <p:cNvSpPr/>
          <p:nvPr/>
        </p:nvSpPr>
        <p:spPr>
          <a:xfrm>
            <a:off x="571472" y="428604"/>
            <a:ext cx="7929618" cy="1015663"/>
          </a:xfrm>
          <a:prstGeom prst="rect">
            <a:avLst/>
          </a:prstGeom>
          <a:ln w="5715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rgbClr val="000000"/>
                </a:solidFill>
                <a:latin typeface="Calibri" panose="020F0502020204030204" charset="0"/>
              </a:rPr>
              <a:t>Une personne avec un TSA ne se résume pas à son trouble:</a:t>
            </a:r>
          </a:p>
          <a:p>
            <a:pPr algn="ctr"/>
            <a:r>
              <a:rPr lang="fr-FR" sz="2000" b="1" dirty="0">
                <a:solidFill>
                  <a:srgbClr val="000000"/>
                </a:solidFill>
                <a:latin typeface="Calibri" panose="020F0502020204030204" charset="0"/>
              </a:rPr>
              <a:t> c’est avant tout une personne avec ses particularités, sa personnalité et ses forces!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PRESENTATIONGUID" val="ae3dcb13-9422-4658-a49d-cf023342e5b3"/>
  <p:tag name="WASPOLLED" val="2AC07B5E8BC24F67894DB20CB5315DBA"/>
  <p:tag name="TPVERSION" val="8"/>
  <p:tag name="TPFULLVERSION" val="8.9.4.26"/>
  <p:tag name="PPTVERSION" val="16"/>
  <p:tag name="TPOS" val="2"/>
  <p:tag name="TPLASTSAVEVERSION" val="6.4 PC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AUTOFORMATCHART" val="True"/>
  <p:tag name="AUTOOPENPOLL" val="True"/>
  <p:tag name="LIVECHARTING" val="True"/>
  <p:tag name="TPQUESTIONXML" val="﻿&lt;?xml version=&quot;1.0&quot; encoding=&quot;utf-8&quot;?&gt;&#10;&lt;questionlist&gt;&#10;    &lt;properties&gt;&#10;        &lt;guid&gt;38AB53B17B5F471C942E29BF519C9515&lt;/guid&gt;&#10;        &lt;description /&gt;&#10;        &lt;date&gt;3/10/2022 11:32:5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rationalefont&gt;Verdana&lt;/rationalefont&gt;&#10;        &lt;rationalefontsize&gt;12&lt;/rationalefontsize&gt;&#10;        &lt;narrativefont&gt;Verdana&lt;/narrativefont&gt;&#10;        &lt;narrativefontsize&gt;12&lt;/narrativefontsize&gt;&#10;        &lt;standardfont&gt;Verdana&lt;/standardfont&gt;&#10;        &lt;standardfontsize&gt;12&lt;/standard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6914C4A7235D42C093C28ACB0891FFB5&lt;/guid&gt;&#10;            &lt;repollguid&gt;9AB5736A2B134146B6E27FD135291D16&lt;/repollguid&gt;&#10;            &lt;sourceid&gt;092689DD53BC43D7AEA61EF5471276DF&lt;/sourceid&gt;&#10;            &lt;narrativeguid&gt;00000000000000000000000000000000&lt;/narrativeguid&gt;&#10;            &lt;questiontext&gt;Si on vous dit TSA, vous pensez à :&lt;/questiontext&gt;&#10;            &lt;rationale&gt;&#10;                &lt;rationaletext /&gt;&#10;            &lt;/rationale&gt;&#10;            &lt;anonymous&gt;True&lt;/anonymous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E63B1E9C437C41BEA0B2E72908117444&lt;/guid&gt;&#10;                    &lt;answertext&gt;un.e enfant qui ne regarde pas dans les yeux et se balance&lt;/answertext&gt;&#10;                    &lt;valuetype&gt;1&lt;/valuetype&gt;&#10;                &lt;/answer&gt;&#10;                &lt;answer&gt;&#10;                    &lt;guid&gt;39CD1D4C9ACF4B0B84EE64627CD57DD8&lt;/guid&gt;&#10;                    &lt;answertext&gt;cet.tte étudiant.e un peu original.e au fond de la salle de cours&lt;/answertext&gt;&#10;                    &lt;valuetype&gt;1&lt;/valuetype&gt;&#10;                &lt;/answer&gt;&#10;                &lt;answer&gt;&#10;                    &lt;guid&gt;747B418DB9BA41688AE39DFD9A32783F&lt;/guid&gt;&#10;                    &lt;answertext&gt;un père de famille ingénieur en informatique qui travaille au CEA de Grenoble&lt;/answertext&gt;&#10;                    &lt;valuetype&gt;1&lt;/valuetype&gt;&#10;                &lt;/answer&gt;&#10;                &lt;answer&gt;&#10;                    &lt;guid&gt;B69AFF836A824E9D9FBE14C231A39992&lt;/guid&gt;&#10;                    &lt;answertext&gt;mon collègue de bureau qui ne vient jamais aux pauses café&lt;/answertext&gt;&#10;                    &lt;valuetype&gt;1&lt;/valuetype&gt;&#10;                &lt;/answer&gt;&#10;                &lt;answer&gt;&#10;                    &lt;guid&gt;FAF295225CED499F97D2946C4DE9A91D&lt;/guid&gt;&#10;                    &lt;answertext&gt;la cousine qui ne parle que de sa dernière découverte : l'aquariophilie&lt;/answertext&gt;&#10;                    &lt;valuetype&gt;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True&lt;/value&gt;&#10;                &lt;/entry&gt;&#10;            &lt;/metadata&gt;&#10;        &lt;/multichoice&gt;&#10;    &lt;/questions&gt;&#10;&lt;/questionlist&gt;"/>
  <p:tag name="RESULTS" val="{&quot;Title&quot;:&quot;Si on vous dit TSA, vous pensez à :&quot;,&quot;Responders&quot;:44,&quot;Participants&quot;:44,&quot;Responses&quot;:44,&quot;IsCaseSensitive&quot;:false,&quot;TotalCorrect&quot;:44,&quot;Mean&quot;:2.6136363636363638,&quot;Median&quot;:2.0,&quot;StandardDeviation&quot;:1.6816646121532661,&quot;Variance&quot;:2.8279958677685952,&quot;PageSize&quot;:0,&quot;Offset&quot;:0,&quot;CorrectValues&quot;:&quot;&quot;,&quot;Results&quot;:[{&quot;Count&quot;:19.0,&quot;PointResponses&quot;:null,&quot;Name&quot;:&quot;un.e enfant qui ne regarde pas dans les yeux et se balance&quot;,&quot;Bullet&quot;:&quot;A&quot;,&quot;SecondaryName&quot;:&quot;&quot;,&quot;ValueType&quot;:1,&quot;Key&quot;:&quot;un.e enfant qui ne regarde pas dans les yeux et se balance1&quot;},{&quot;Count&quot;:6.0,&quot;PointResponses&quot;:null,&quot;Name&quot;:&quot;cet.tte étudiant.e un peu original.e au fond de la salle de cours&quot;,&quot;Bullet&quot;:&quot;B&quot;,&quot;SecondaryName&quot;:&quot;&quot;,&quot;ValueType&quot;:1,&quot;Key&quot;:&quot;cet.tte étudiant.e un peu original.e au fond de la salle de cours2&quot;},{&quot;Count&quot;:3.0,&quot;PointResponses&quot;:null,&quot;Name&quot;:&quot;un père de famille ingénieur en informatique qui travaille au CEA de Grenoble&quot;,&quot;Bullet&quot;:&quot;C&quot;,&quot;SecondaryName&quot;:&quot;&quot;,&quot;ValueType&quot;:1,&quot;Key&quot;:&quot;un père de famille ingénieur en informatique qui travaille au CEA de Grenoble3&quot;},{&quot;Count&quot;:5.0,&quot;PointResponses&quot;:null,&quot;Name&quot;:&quot;mon collègue de bureau qui ne vient jamais aux pauses café&quot;,&quot;Bullet&quot;:&quot;D&quot;,&quot;SecondaryName&quot;:&quot;&quot;,&quot;ValueType&quot;:1,&quot;Key&quot;:&quot;mon collègue de bureau qui ne vient jamais aux pauses café4&quot;},{&quot;Count&quot;:11.0,&quot;PointResponses&quot;:null,&quot;Name&quot;:&quot;la cousine qui ne parle que de sa dernière découverte : l'aquariophilie&quot;,&quot;Bullet&quot;:&quot;E&quot;,&quot;SecondaryName&quot;:&quot;&quot;,&quot;ValueType&quot;:1,&quot;Key&quot;:&quot;la cousine qui ne parle que de sa dernière découverte : l'aquariophilie5&quot;}]}"/>
  <p:tag name="HASRESULTS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LABELFORMAT" val="1"/>
  <p:tag name="NUMBERFORMAT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AUTOOPENPOLL" val="True"/>
  <p:tag name="AUTOFORMATCHART" val="True"/>
  <p:tag name="LIVECHARTING" val="False"/>
  <p:tag name="TPQUESTIONXML" val="﻿&lt;?xml version=&quot;1.0&quot; encoding=&quot;utf-8&quot;?&gt;&#10;&lt;questionlist&gt;&#10;    &lt;properties&gt;&#10;        &lt;guid&gt;28D47BC3F27443FBBBE6614D04C2E483&lt;/guid&gt;&#10;        &lt;description /&gt;&#10;        &lt;date&gt;3/10/2022 11:39:27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rationalefont&gt;Verdana&lt;/rationalefont&gt;&#10;        &lt;rationalefontsize&gt;12&lt;/rationalefontsize&gt;&#10;        &lt;narrativefont&gt;Verdana&lt;/narrativefont&gt;&#10;        &lt;narrativefontsize&gt;12&lt;/narrativefontsize&gt;&#10;        &lt;standardfont&gt;Verdana&lt;/standardfont&gt;&#10;        &lt;standardfontsize&gt;12&lt;/standard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C92139190A9F45A2A10AA81967E0B4BC&lt;/guid&gt;&#10;            &lt;repollguid&gt;E028D47AE0E14743A3BAC2CD3543C77F&lt;/repollguid&gt;&#10;            &lt;sourceid&gt;917A68B9A6F6483E8049481821C8F8B4&lt;/sourceid&gt;&#10;            &lt;narrativeguid&gt;00000000000000000000000000000000&lt;/narrativeguid&gt;&#10;            &lt;questiontext&gt;A votre avis….&lt;/questiontext&gt;&#10;            &lt;rationale&gt;&#10;                &lt;rationaletext /&gt;&#10;            &lt;/rationale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6E4CAE668B01448685EB2815D8CAD697&lt;/guid&gt;&#10;                    &lt;answertext&gt;On ne guérit pas l'autisme: &quot;TSA un jour, TSA toujours« &lt;/answertext&gt;&#10;                    &lt;valuetype&gt;0&lt;/valuetype&gt;&#10;                &lt;/answer&gt;&#10;                &lt;answer&gt;&#10;                    &lt;guid&gt;D9E16CE0FABD4221A4FC79F41CB65353&lt;/guid&gt;&#10;                    &lt;answertext&gt;Avec un accompagnement adapté, un environnement soutenant et des efforts, une personne pourra ne plus être autiste&lt;/answertext&gt;&#10;                    &lt;valuetype&gt;0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RESULTS" val="{&quot;Title&quot;:&quot;A votre avis….&quot;,&quot;Responders&quot;:45,&quot;Participants&quot;:49,&quot;Responses&quot;:45,&quot;IsCaseSensitive&quot;:false,&quot;TotalCorrect&quot;:0,&quot;Mean&quot;:1.2,&quot;Median&quot;:1.0,&quot;StandardDeviation&quot;:0.4,&quot;Variance&quot;:0.16000000000000003,&quot;PageSize&quot;:0,&quot;Offset&quot;:0,&quot;CorrectValues&quot;:&quot;&quot;,&quot;Results&quot;:[{&quot;Count&quot;:36.0,&quot;PointResponses&quot;:null,&quot;Name&quot;:&quot;On ne guérit pas l'autisme : «TSA un jour, TSA toujours» &quot;,&quot;Bullet&quot;:&quot;A&quot;,&quot;SecondaryName&quot;:&quot;&quot;,&quot;ValueType&quot;:0,&quot;Key&quot;:&quot;On ne guérit pas l'autisme : «TSA un jour, TSA toujours» 1&quot;},{&quot;Count&quot;:9.0,&quot;PointResponses&quot;:null,&quot;Name&quot;:&quot;Avec un accompagnement adapté, un environnement soutenant et des efforts, une personne pourra ne plus être autiste&quot;,&quot;Bullet&quot;:&quot;B&quot;,&quot;SecondaryName&quot;:&quot;&quot;,&quot;ValueType&quot;:0,&quot;Key&quot;:&quot;Avec un accompagnement adapté, un environnement soutenant et des efforts, une personne pourra ne plus être autiste2&quot;}]}"/>
  <p:tag name="HASRESULTS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NUMBERFORMAT" val="0"/>
  <p:tag name="COLORTYPE" val="SCHEME"/>
  <p:tag name="DEFINEDCOLORS" val="3,6,10,45,32,50,13,4,9,55,1"/>
  <p:tag name="LABELFORMAT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AUTOOPENPOLL" val="True"/>
  <p:tag name="AUTOFORMATCHART" val="True"/>
  <p:tag name="LIVECHARTING" val="False"/>
  <p:tag name="TPQUESTIONXML" val="﻿&lt;?xml version=&quot;1.0&quot; encoding=&quot;utf-8&quot;?&gt;&#10;&lt;questionlist&gt;&#10;    &lt;properties&gt;&#10;        &lt;guid&gt;8D43DCEBD3E14B3E820C611C5268AF1B&lt;/guid&gt;&#10;        &lt;description /&gt;&#10;        &lt;date&gt;3/10/2022 11:46:18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rationalefont&gt;Verdana&lt;/rationalefont&gt;&#10;        &lt;rationalefontsize&gt;12&lt;/rationalefontsize&gt;&#10;        &lt;narrativefont&gt;Verdana&lt;/narrativefont&gt;&#10;        &lt;narrativefontsize&gt;12&lt;/narrativefontsize&gt;&#10;        &lt;standardfont&gt;Verdana&lt;/standardfont&gt;&#10;        &lt;standardfontsize&gt;12&lt;/standard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46EDB76B20C4483EA965612DB01CB627&lt;/guid&gt;&#10;            &lt;repollguid&gt;4768AD99F29341CBBBDBE4289DB316C5&lt;/repollguid&gt;&#10;            &lt;sourceid&gt;C957C3944F8140B6B7EF23BB730E5832&lt;/sourceid&gt;&#10;            &lt;narrativeguid&gt;00000000000000000000000000000000&lt;/narrativeguid&gt;&#10;            &lt;questiontext&gt;Laquelle de ses descriptions correspond le mieux à une personne ayant un diagnostic de TSA SDI ? Un.e étudiant.e qui...&lt;/questiontext&gt;&#10;            &lt;rationale&gt;&#10;                &lt;rationaletext /&gt;&#10;            &lt;/rationale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E509AA2439A3450182F33F508EAC067C&lt;/guid&gt;&#10;                    &lt;answertext&gt;parle beaucoup, « met les pieds dans le plat » et a un look &quot;original&quot;&lt;/answertext&gt;&#10;                    &lt;valuetype&gt;0&lt;/valuetype&gt;&#10;                &lt;/answer&gt;&#10;                &lt;answer&gt;&#10;                    &lt;guid&gt;A469D5E9248A459A8A20C4CD4C40E4B7&lt;/guid&gt;&#10;                    &lt;answertext&gt;est toujours tout.e seul.e, ne prend presque jamais la parole, passe la plupart de son temps libre avec des mangas&lt;/answertext&gt;&#10;                    &lt;valuetype&gt;0&lt;/valuetype&gt;&#10;                &lt;/answer&gt;&#10;                &lt;answer&gt;&#10;                    &lt;guid&gt;E7B413ADC9074D2EBE843CE169D3DD99&lt;/guid&gt;&#10;                    &lt;answertext&gt;ne comprend pas les blagues, n'aime pas les soirées et met souvent des bouchons d'oreilles&lt;/answertext&gt;&#10;                    &lt;valuetype&gt;0&lt;/valuetype&gt;&#10;                &lt;/answer&gt;&#10;                &lt;answer&gt;&#10;                    &lt;guid&gt;4EBE4D0D3D584DA3A91D3CFE50611BF4&lt;/guid&gt;&#10;                    &lt;answertext&gt;a des amis, semble mal à l'aise lorsqu'il y a du changement, réussi bien en cours mais est souvent absent.e &lt;/answertext&gt;&#10;                    &lt;valuetype&gt;0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RESULTS" val="{&quot;Title&quot;:&quot;Laquelle de ses descriptions correspond le mieux à une personne ayant un diagnostic de TSA SDI ? Un.e étudiant.e qui...&quot;,&quot;Responders&quot;:43,&quot;Participants&quot;:51,&quot;Responses&quot;:43,&quot;IsCaseSensitive&quot;:false,&quot;TotalCorrect&quot;:0,&quot;Mean&quot;:3.0232558139534884,&quot;Median&quot;:3.0,&quot;StandardDeviation&quot;:0.999729546986264,&quot;Variance&quot;:0.99945916711736082,&quot;PageSize&quot;:0,&quot;Offset&quot;:0,&quot;CorrectValues&quot;:&quot;&quot;,&quot;Results&quot;:[{&quot;Count&quot;:5.0,&quot;PointResponses&quot;:null,&quot;Name&quot;:&quot;parle beaucoup, « met les pieds dans le plat » et a un look \&quot;original\&quot;&quot;,&quot;Bullet&quot;:&quot;A&quot;,&quot;SecondaryName&quot;:&quot;&quot;,&quot;ValueType&quot;:0,&quot;Key&quot;:&quot;parle beaucoup, « met les pieds dans le plat » et a un look \&quot;original\&quot;1&quot;},{&quot;Count&quot;:6.0,&quot;PointResponses&quot;:null,&quot;Name&quot;:&quot;est toujours tout.e seul.e, ne prend presque jamais la parole, passe la plupart de son temps libre avec des mangas&quot;,&quot;Bullet&quot;:&quot;B&quot;,&quot;SecondaryName&quot;:&quot;&quot;,&quot;ValueType&quot;:0,&quot;Key&quot;:&quot;est toujours tout.e seul.e, ne prend presque jamais la parole, passe la plupart de son temps libre avec des mangas2&quot;},{&quot;Count&quot;:15.0,&quot;PointResponses&quot;:null,&quot;Name&quot;:&quot;ne comprend pas les blagues, n'aime pas les soirées et met souvent des bouchons d'oreilles&quot;,&quot;Bullet&quot;:&quot;C&quot;,&quot;SecondaryName&quot;:&quot;&quot;,&quot;ValueType&quot;:0,&quot;Key&quot;:&quot;ne comprend pas les blagues, n'aime pas les soirées et met souvent des bouchons d'oreilles3&quot;},{&quot;Count&quot;:17.0,&quot;PointResponses&quot;:null,&quot;Name&quot;:&quot;a des amis, semble mal à l'aise lorsqu'il y a du changement, réussi bien en cours mais est souvent absent.e &quot;,&quot;Bullet&quot;:&quot;D&quot;,&quot;SecondaryName&quot;:&quot;&quot;,&quot;ValueType&quot;:0,&quot;Key&quot;:&quot;a des amis, semble mal à l'aise lorsqu'il y a du changement, réussi bien en cours mais est souvent absent.e 4&quot;}]}"/>
  <p:tag name="HASRESULTS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NUMBERFORMAT" val="0"/>
  <p:tag name="COLORTYPE" val="SCHEME"/>
  <p:tag name="DEFINEDCOLORS" val="3,6,10,45,32,50,13,4,9,55,1"/>
  <p:tag name="LABELFORMAT" val="1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473</Words>
  <Application>Microsoft Office PowerPoint</Application>
  <PresentationFormat>Affichage à l'écran (4:3)</PresentationFormat>
  <Paragraphs>86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Open Sans Light</vt:lpstr>
      <vt:lpstr>Thème Office</vt:lpstr>
      <vt:lpstr>Les Troubles du Spectre de l’Autisme</vt:lpstr>
      <vt:lpstr>Si on vous dit TSA, vous pensez à :</vt:lpstr>
      <vt:lpstr>TSA plutôt qu’autisme…</vt:lpstr>
      <vt:lpstr>A votre avis….</vt:lpstr>
      <vt:lpstr>Présentation PowerPoint</vt:lpstr>
      <vt:lpstr>Laquelle de ses descriptions correspond le mieux à une personne ayant un diagnostic de TSA SDI ?  Un.e étudiant.e qui...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C3R</dc:creator>
  <cp:lastModifiedBy>visio</cp:lastModifiedBy>
  <cp:revision>30</cp:revision>
  <dcterms:created xsi:type="dcterms:W3CDTF">2022-03-10T10:26:00Z</dcterms:created>
  <dcterms:modified xsi:type="dcterms:W3CDTF">2022-03-28T11:38:14Z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DCEF9C83B7E94B3AB857B695DE07D316</vt:lpwstr>
  </property>
  <property fmtid="{D5CDD505-2E9C-101B-9397-08002B2CF9AE}" pid="3" name="KSOProductBuildVer">
    <vt:lpwstr>1033-11.2.0.10443</vt:lpwstr>
  </property>
</Properties>
</file>