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47" r:id="rId2"/>
    <p:sldId id="454" r:id="rId3"/>
    <p:sldId id="1168" r:id="rId4"/>
    <p:sldId id="1169" r:id="rId5"/>
    <p:sldId id="463" r:id="rId6"/>
    <p:sldId id="1171" r:id="rId7"/>
    <p:sldId id="462" r:id="rId8"/>
    <p:sldId id="1172" r:id="rId9"/>
    <p:sldId id="465" r:id="rId10"/>
    <p:sldId id="468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HALIE BIENVENU" initials="NB" lastIdx="1" clrIdx="0">
    <p:extLst>
      <p:ext uri="{19B8F6BF-5375-455C-9EA6-DF929625EA0E}">
        <p15:presenceInfo xmlns:p15="http://schemas.microsoft.com/office/powerpoint/2012/main" userId="S-1-5-21-2901163039-3281240111-3707936290-201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7641"/>
    <a:srgbClr val="202C41"/>
    <a:srgbClr val="E4E4E4"/>
    <a:srgbClr val="2A2E46"/>
    <a:srgbClr val="E74610"/>
    <a:srgbClr val="F6E2D8"/>
    <a:srgbClr val="3B3A57"/>
    <a:srgbClr val="F7E3D8"/>
    <a:srgbClr val="0D1128"/>
    <a:srgbClr val="686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49" autoAdjust="0"/>
    <p:restoredTop sz="93883" autoAdjust="0"/>
  </p:normalViewPr>
  <p:slideViewPr>
    <p:cSldViewPr snapToGrid="0">
      <p:cViewPr varScale="1">
        <p:scale>
          <a:sx n="107" d="100"/>
          <a:sy n="107" d="100"/>
        </p:scale>
        <p:origin x="9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325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2FBCD9-A921-4737-8BA8-7548818A5EF7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39415025-06CE-44FB-AAD4-CF195F905C38}">
      <dgm:prSet phldrT="[Texte]" custT="1"/>
      <dgm:spPr/>
      <dgm:t>
        <a:bodyPr/>
        <a:lstStyle/>
        <a:p>
          <a:r>
            <a:rPr lang="fr-FR" sz="1700" dirty="0"/>
            <a:t>faire sa </a:t>
          </a:r>
          <a:r>
            <a:rPr lang="fr-FR" sz="1700" b="1" u="none" dirty="0"/>
            <a:t>demande d’aménagement </a:t>
          </a:r>
          <a:r>
            <a:rPr lang="fr-FR" sz="1700" dirty="0"/>
            <a:t>en ligne via le SAH</a:t>
          </a:r>
        </a:p>
      </dgm:t>
    </dgm:pt>
    <dgm:pt modelId="{F56EA745-7072-4F57-9822-2134C667F3B3}" type="parTrans" cxnId="{771BC13E-23EF-4781-A625-CDA59C9D7DD3}">
      <dgm:prSet/>
      <dgm:spPr/>
      <dgm:t>
        <a:bodyPr/>
        <a:lstStyle/>
        <a:p>
          <a:endParaRPr lang="fr-FR"/>
        </a:p>
      </dgm:t>
    </dgm:pt>
    <dgm:pt modelId="{53923808-90C4-4529-B8E2-3761A195AB0D}" type="sibTrans" cxnId="{771BC13E-23EF-4781-A625-CDA59C9D7DD3}">
      <dgm:prSet/>
      <dgm:spPr/>
      <dgm:t>
        <a:bodyPr/>
        <a:lstStyle/>
        <a:p>
          <a:endParaRPr lang="fr-FR"/>
        </a:p>
      </dgm:t>
    </dgm:pt>
    <dgm:pt modelId="{97D5E21D-BCBA-4F0A-9127-FA24C73F2DC8}">
      <dgm:prSet phldrT="[Texte]" custT="1"/>
      <dgm:spPr/>
      <dgm:t>
        <a:bodyPr/>
        <a:lstStyle/>
        <a:p>
          <a:r>
            <a:rPr lang="fr-FR" sz="1700" dirty="0"/>
            <a:t>rencontrer un médecin universitaire pour obtenir un </a:t>
          </a:r>
          <a:br>
            <a:rPr lang="fr-FR" sz="1700" dirty="0"/>
          </a:br>
          <a:r>
            <a:rPr lang="fr-FR" sz="1700" b="1" u="none" dirty="0"/>
            <a:t>avis médical</a:t>
          </a:r>
          <a:endParaRPr lang="fr-FR" sz="1700" dirty="0"/>
        </a:p>
      </dgm:t>
    </dgm:pt>
    <dgm:pt modelId="{A33F385E-4805-46B2-A268-9DD10E285925}" type="parTrans" cxnId="{7D48A574-B66E-44DA-9B04-DD98A50232A8}">
      <dgm:prSet/>
      <dgm:spPr/>
      <dgm:t>
        <a:bodyPr/>
        <a:lstStyle/>
        <a:p>
          <a:endParaRPr lang="fr-FR"/>
        </a:p>
      </dgm:t>
    </dgm:pt>
    <dgm:pt modelId="{83CCC169-AE5D-4966-B690-4E1F3FA86088}" type="sibTrans" cxnId="{7D48A574-B66E-44DA-9B04-DD98A50232A8}">
      <dgm:prSet/>
      <dgm:spPr/>
      <dgm:t>
        <a:bodyPr/>
        <a:lstStyle/>
        <a:p>
          <a:endParaRPr lang="fr-FR"/>
        </a:p>
      </dgm:t>
    </dgm:pt>
    <dgm:pt modelId="{4126A293-ACA7-4578-B909-F3DAA53BEEE9}">
      <dgm:prSet phldrT="[Texte]" custT="1"/>
      <dgm:spPr/>
      <dgm:t>
        <a:bodyPr lIns="0" rIns="0"/>
        <a:lstStyle/>
        <a:p>
          <a:r>
            <a:rPr lang="fr-FR" sz="1700" dirty="0"/>
            <a:t>rencontrer le SAH pour élaborer son </a:t>
          </a:r>
          <a:r>
            <a:rPr lang="fr-FR" sz="1600" dirty="0"/>
            <a:t>plan d’accompagnement, </a:t>
          </a:r>
          <a:r>
            <a:rPr lang="fr-FR" sz="1700" b="1" u="none" dirty="0"/>
            <a:t>PAEH</a:t>
          </a:r>
          <a:endParaRPr lang="fr-FR" sz="1700" dirty="0"/>
        </a:p>
      </dgm:t>
    </dgm:pt>
    <dgm:pt modelId="{529A25D7-129A-4362-900B-2C3FBCDFE672}" type="parTrans" cxnId="{095E9689-2742-423D-BEE7-58ADD9467F62}">
      <dgm:prSet/>
      <dgm:spPr/>
      <dgm:t>
        <a:bodyPr/>
        <a:lstStyle/>
        <a:p>
          <a:endParaRPr lang="fr-FR"/>
        </a:p>
      </dgm:t>
    </dgm:pt>
    <dgm:pt modelId="{06577370-8227-489D-8D33-3E7DC9E7909B}" type="sibTrans" cxnId="{095E9689-2742-423D-BEE7-58ADD9467F62}">
      <dgm:prSet/>
      <dgm:spPr/>
      <dgm:t>
        <a:bodyPr/>
        <a:lstStyle/>
        <a:p>
          <a:endParaRPr lang="fr-FR"/>
        </a:p>
      </dgm:t>
    </dgm:pt>
    <dgm:pt modelId="{D0D923D5-AAEC-4C37-A701-52B9668A0DB3}">
      <dgm:prSet phldrT="[Texte]" custT="1"/>
      <dgm:spPr/>
      <dgm:t>
        <a:bodyPr/>
        <a:lstStyle/>
        <a:p>
          <a:r>
            <a:rPr lang="fr-FR" sz="1700" dirty="0"/>
            <a:t>transmettre son PAEH à la scolarité qui lui donnera la </a:t>
          </a:r>
          <a:r>
            <a:rPr lang="fr-FR" sz="1700" b="1" u="none" dirty="0"/>
            <a:t>décision d’aménagement</a:t>
          </a:r>
        </a:p>
      </dgm:t>
    </dgm:pt>
    <dgm:pt modelId="{689F4A57-F093-4578-8594-DC880CDD0F53}" type="parTrans" cxnId="{3FCF10C5-478D-4F64-A781-1F5A317217EA}">
      <dgm:prSet/>
      <dgm:spPr/>
      <dgm:t>
        <a:bodyPr/>
        <a:lstStyle/>
        <a:p>
          <a:endParaRPr lang="fr-FR"/>
        </a:p>
      </dgm:t>
    </dgm:pt>
    <dgm:pt modelId="{9D3DC913-1CC5-4540-AD2A-983F8DE0DE4F}" type="sibTrans" cxnId="{3FCF10C5-478D-4F64-A781-1F5A317217EA}">
      <dgm:prSet/>
      <dgm:spPr/>
      <dgm:t>
        <a:bodyPr/>
        <a:lstStyle/>
        <a:p>
          <a:endParaRPr lang="fr-FR"/>
        </a:p>
      </dgm:t>
    </dgm:pt>
    <dgm:pt modelId="{70D55642-3469-4EF2-B0FF-83DA7AD5FE9E}" type="pres">
      <dgm:prSet presAssocID="{C02FBCD9-A921-4737-8BA8-7548818A5EF7}" presName="CompostProcess" presStyleCnt="0">
        <dgm:presLayoutVars>
          <dgm:dir/>
          <dgm:resizeHandles val="exact"/>
        </dgm:presLayoutVars>
      </dgm:prSet>
      <dgm:spPr/>
    </dgm:pt>
    <dgm:pt modelId="{6802161B-FDAA-4BFE-B6DE-AF4F890AE869}" type="pres">
      <dgm:prSet presAssocID="{C02FBCD9-A921-4737-8BA8-7548818A5EF7}" presName="arrow" presStyleLbl="bgShp" presStyleIdx="0" presStyleCnt="1" custScaleX="109429" custLinFactNeighborX="20094"/>
      <dgm:spPr/>
    </dgm:pt>
    <dgm:pt modelId="{4714D94E-C1A3-44A8-B43C-CD130F989EA5}" type="pres">
      <dgm:prSet presAssocID="{C02FBCD9-A921-4737-8BA8-7548818A5EF7}" presName="linearProcess" presStyleCnt="0"/>
      <dgm:spPr/>
    </dgm:pt>
    <dgm:pt modelId="{A322E916-5695-427F-A9DE-4E2BB735B4FC}" type="pres">
      <dgm:prSet presAssocID="{39415025-06CE-44FB-AAD4-CF195F905C38}" presName="textNode" presStyleLbl="node1" presStyleIdx="0" presStyleCnt="4" custScaleX="103735">
        <dgm:presLayoutVars>
          <dgm:bulletEnabled val="1"/>
        </dgm:presLayoutVars>
      </dgm:prSet>
      <dgm:spPr/>
    </dgm:pt>
    <dgm:pt modelId="{C8C86292-55B1-4E6A-8A98-681DB5AB1C37}" type="pres">
      <dgm:prSet presAssocID="{53923808-90C4-4529-B8E2-3761A195AB0D}" presName="sibTrans" presStyleCnt="0"/>
      <dgm:spPr/>
    </dgm:pt>
    <dgm:pt modelId="{9DADED2C-A9E7-48F4-9306-6532297A823B}" type="pres">
      <dgm:prSet presAssocID="{97D5E21D-BCBA-4F0A-9127-FA24C73F2DC8}" presName="textNode" presStyleLbl="node1" presStyleIdx="1" presStyleCnt="4">
        <dgm:presLayoutVars>
          <dgm:bulletEnabled val="1"/>
        </dgm:presLayoutVars>
      </dgm:prSet>
      <dgm:spPr/>
    </dgm:pt>
    <dgm:pt modelId="{232426AF-B1EF-4190-A6A4-B9903A71F44A}" type="pres">
      <dgm:prSet presAssocID="{83CCC169-AE5D-4966-B690-4E1F3FA86088}" presName="sibTrans" presStyleCnt="0"/>
      <dgm:spPr/>
    </dgm:pt>
    <dgm:pt modelId="{ED07ABE8-16E8-4EFC-99CF-6DC80DF83790}" type="pres">
      <dgm:prSet presAssocID="{4126A293-ACA7-4578-B909-F3DAA53BEEE9}" presName="textNode" presStyleLbl="node1" presStyleIdx="2" presStyleCnt="4">
        <dgm:presLayoutVars>
          <dgm:bulletEnabled val="1"/>
        </dgm:presLayoutVars>
      </dgm:prSet>
      <dgm:spPr/>
    </dgm:pt>
    <dgm:pt modelId="{74B3D622-1AE9-4729-BA2A-15E91D68497E}" type="pres">
      <dgm:prSet presAssocID="{06577370-8227-489D-8D33-3E7DC9E7909B}" presName="sibTrans" presStyleCnt="0"/>
      <dgm:spPr/>
    </dgm:pt>
    <dgm:pt modelId="{137B3934-9CFD-4E0F-B54D-20717A7659C5}" type="pres">
      <dgm:prSet presAssocID="{D0D923D5-AAEC-4C37-A701-52B9668A0DB3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95EFFA32-7442-4841-A7CA-4266168D4ABE}" type="presOf" srcId="{D0D923D5-AAEC-4C37-A701-52B9668A0DB3}" destId="{137B3934-9CFD-4E0F-B54D-20717A7659C5}" srcOrd="0" destOrd="0" presId="urn:microsoft.com/office/officeart/2005/8/layout/hProcess9"/>
    <dgm:cxn modelId="{771BC13E-23EF-4781-A625-CDA59C9D7DD3}" srcId="{C02FBCD9-A921-4737-8BA8-7548818A5EF7}" destId="{39415025-06CE-44FB-AAD4-CF195F905C38}" srcOrd="0" destOrd="0" parTransId="{F56EA745-7072-4F57-9822-2134C667F3B3}" sibTransId="{53923808-90C4-4529-B8E2-3761A195AB0D}"/>
    <dgm:cxn modelId="{7D48A574-B66E-44DA-9B04-DD98A50232A8}" srcId="{C02FBCD9-A921-4737-8BA8-7548818A5EF7}" destId="{97D5E21D-BCBA-4F0A-9127-FA24C73F2DC8}" srcOrd="1" destOrd="0" parTransId="{A33F385E-4805-46B2-A268-9DD10E285925}" sibTransId="{83CCC169-AE5D-4966-B690-4E1F3FA86088}"/>
    <dgm:cxn modelId="{3CF1B477-92C5-48C4-AB68-C88FEBDA9F73}" type="presOf" srcId="{97D5E21D-BCBA-4F0A-9127-FA24C73F2DC8}" destId="{9DADED2C-A9E7-48F4-9306-6532297A823B}" srcOrd="0" destOrd="0" presId="urn:microsoft.com/office/officeart/2005/8/layout/hProcess9"/>
    <dgm:cxn modelId="{095E9689-2742-423D-BEE7-58ADD9467F62}" srcId="{C02FBCD9-A921-4737-8BA8-7548818A5EF7}" destId="{4126A293-ACA7-4578-B909-F3DAA53BEEE9}" srcOrd="2" destOrd="0" parTransId="{529A25D7-129A-4362-900B-2C3FBCDFE672}" sibTransId="{06577370-8227-489D-8D33-3E7DC9E7909B}"/>
    <dgm:cxn modelId="{2D8E6F9A-85CE-4A73-84A7-11DC79886851}" type="presOf" srcId="{4126A293-ACA7-4578-B909-F3DAA53BEEE9}" destId="{ED07ABE8-16E8-4EFC-99CF-6DC80DF83790}" srcOrd="0" destOrd="0" presId="urn:microsoft.com/office/officeart/2005/8/layout/hProcess9"/>
    <dgm:cxn modelId="{F0D397B3-A2D1-4D15-A2BC-8F5DC24825A9}" type="presOf" srcId="{C02FBCD9-A921-4737-8BA8-7548818A5EF7}" destId="{70D55642-3469-4EF2-B0FF-83DA7AD5FE9E}" srcOrd="0" destOrd="0" presId="urn:microsoft.com/office/officeart/2005/8/layout/hProcess9"/>
    <dgm:cxn modelId="{3FCF10C5-478D-4F64-A781-1F5A317217EA}" srcId="{C02FBCD9-A921-4737-8BA8-7548818A5EF7}" destId="{D0D923D5-AAEC-4C37-A701-52B9668A0DB3}" srcOrd="3" destOrd="0" parTransId="{689F4A57-F093-4578-8594-DC880CDD0F53}" sibTransId="{9D3DC913-1CC5-4540-AD2A-983F8DE0DE4F}"/>
    <dgm:cxn modelId="{700001FF-9D0F-48C1-9D91-2993E2CF74B0}" type="presOf" srcId="{39415025-06CE-44FB-AAD4-CF195F905C38}" destId="{A322E916-5695-427F-A9DE-4E2BB735B4FC}" srcOrd="0" destOrd="0" presId="urn:microsoft.com/office/officeart/2005/8/layout/hProcess9"/>
    <dgm:cxn modelId="{2CCB00F4-054F-43CE-9A46-7BA7321A5062}" type="presParOf" srcId="{70D55642-3469-4EF2-B0FF-83DA7AD5FE9E}" destId="{6802161B-FDAA-4BFE-B6DE-AF4F890AE869}" srcOrd="0" destOrd="0" presId="urn:microsoft.com/office/officeart/2005/8/layout/hProcess9"/>
    <dgm:cxn modelId="{C57A709E-EA27-4BDA-A2BE-6D449E5A4BE0}" type="presParOf" srcId="{70D55642-3469-4EF2-B0FF-83DA7AD5FE9E}" destId="{4714D94E-C1A3-44A8-B43C-CD130F989EA5}" srcOrd="1" destOrd="0" presId="urn:microsoft.com/office/officeart/2005/8/layout/hProcess9"/>
    <dgm:cxn modelId="{6D2353BD-ECB0-44F0-935A-D3413DADD2A4}" type="presParOf" srcId="{4714D94E-C1A3-44A8-B43C-CD130F989EA5}" destId="{A322E916-5695-427F-A9DE-4E2BB735B4FC}" srcOrd="0" destOrd="0" presId="urn:microsoft.com/office/officeart/2005/8/layout/hProcess9"/>
    <dgm:cxn modelId="{24D44ED3-134A-41C1-9111-18F551101202}" type="presParOf" srcId="{4714D94E-C1A3-44A8-B43C-CD130F989EA5}" destId="{C8C86292-55B1-4E6A-8A98-681DB5AB1C37}" srcOrd="1" destOrd="0" presId="urn:microsoft.com/office/officeart/2005/8/layout/hProcess9"/>
    <dgm:cxn modelId="{2D32BC90-CBEF-4108-AF9A-88276286E2A3}" type="presParOf" srcId="{4714D94E-C1A3-44A8-B43C-CD130F989EA5}" destId="{9DADED2C-A9E7-48F4-9306-6532297A823B}" srcOrd="2" destOrd="0" presId="urn:microsoft.com/office/officeart/2005/8/layout/hProcess9"/>
    <dgm:cxn modelId="{B28F4B76-C6CE-4DE1-8E53-552AEF173168}" type="presParOf" srcId="{4714D94E-C1A3-44A8-B43C-CD130F989EA5}" destId="{232426AF-B1EF-4190-A6A4-B9903A71F44A}" srcOrd="3" destOrd="0" presId="urn:microsoft.com/office/officeart/2005/8/layout/hProcess9"/>
    <dgm:cxn modelId="{DE33754C-3D68-49F9-B02A-4CFE9A0D4DBE}" type="presParOf" srcId="{4714D94E-C1A3-44A8-B43C-CD130F989EA5}" destId="{ED07ABE8-16E8-4EFC-99CF-6DC80DF83790}" srcOrd="4" destOrd="0" presId="urn:microsoft.com/office/officeart/2005/8/layout/hProcess9"/>
    <dgm:cxn modelId="{52D9C8F4-C59E-4594-BBF7-31AB47E0EAC3}" type="presParOf" srcId="{4714D94E-C1A3-44A8-B43C-CD130F989EA5}" destId="{74B3D622-1AE9-4729-BA2A-15E91D68497E}" srcOrd="5" destOrd="0" presId="urn:microsoft.com/office/officeart/2005/8/layout/hProcess9"/>
    <dgm:cxn modelId="{9C95119C-5F1B-4357-ACAE-4C239C4FD577}" type="presParOf" srcId="{4714D94E-C1A3-44A8-B43C-CD130F989EA5}" destId="{137B3934-9CFD-4E0F-B54D-20717A7659C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64AB65-7FF1-4ACA-A76B-83299666037C}" type="doc">
      <dgm:prSet loTypeId="urn:microsoft.com/office/officeart/2005/8/layout/radial3" loCatId="cycle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A8FCB872-548B-4411-AB0C-0459B2CD3411}">
      <dgm:prSet phldrT="[Texte]" custT="1"/>
      <dgm:spPr>
        <a:solidFill>
          <a:schemeClr val="accent2">
            <a:hueOff val="0"/>
            <a:satOff val="0"/>
            <a:lumOff val="0"/>
          </a:schemeClr>
        </a:solidFill>
      </dgm:spPr>
      <dgm:t>
        <a:bodyPr/>
        <a:lstStyle/>
        <a:p>
          <a:r>
            <a:rPr lang="fr-FR" sz="2400" b="1" dirty="0">
              <a:solidFill>
                <a:schemeClr val="bg1"/>
              </a:solidFill>
            </a:rPr>
            <a:t>Etudiant</a:t>
          </a:r>
          <a:endParaRPr lang="fr-FR" sz="2600" b="1" dirty="0">
            <a:solidFill>
              <a:schemeClr val="bg1"/>
            </a:solidFill>
          </a:endParaRPr>
        </a:p>
      </dgm:t>
    </dgm:pt>
    <dgm:pt modelId="{B24E1428-10BC-4DBE-B785-585CB89CF2E2}" type="parTrans" cxnId="{6D943C2A-8192-4479-8DF9-4F80A2BBC60D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6A7CBDD1-9178-4244-9563-3856046ED106}" type="sibTrans" cxnId="{6D943C2A-8192-4479-8DF9-4F80A2BBC60D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2CBD770C-A085-4CEC-B3D6-A59369FA1CB0}">
      <dgm:prSet phldrT="[Texte]" custT="1"/>
      <dgm:spPr>
        <a:solidFill>
          <a:srgbClr val="587641"/>
        </a:solidFill>
      </dgm:spPr>
      <dgm:t>
        <a:bodyPr lIns="0" rIns="0"/>
        <a:lstStyle/>
        <a:p>
          <a:r>
            <a:rPr lang="fr-FR" sz="1200" b="1" dirty="0">
              <a:solidFill>
                <a:schemeClr val="bg1"/>
              </a:solidFill>
            </a:rPr>
            <a:t>Service Accueil Handicap</a:t>
          </a:r>
        </a:p>
      </dgm:t>
    </dgm:pt>
    <dgm:pt modelId="{8D32B6E5-6B2C-491A-87CA-95F7601432D9}" type="parTrans" cxnId="{A1BEE3CA-ABCA-4691-BF1C-A0FCEAE36744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9BB1FF91-2BA4-4C12-8DAC-428D580C0B87}" type="sibTrans" cxnId="{A1BEE3CA-ABCA-4691-BF1C-A0FCEAE36744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541406BF-8E74-4044-8456-D28FB639BE8A}">
      <dgm:prSet phldrT="[Texte]" custT="1"/>
      <dgm:spPr>
        <a:solidFill>
          <a:schemeClr val="accent2">
            <a:hueOff val="5855704"/>
            <a:satOff val="-18418"/>
            <a:lumOff val="-8529"/>
          </a:schemeClr>
        </a:solidFill>
      </dgm:spPr>
      <dgm:t>
        <a:bodyPr lIns="0" tIns="0" rIns="0" bIns="0"/>
        <a:lstStyle/>
        <a:p>
          <a:r>
            <a:rPr lang="fr-FR" sz="1200" b="1" dirty="0">
              <a:solidFill>
                <a:schemeClr val="bg1"/>
              </a:solidFill>
            </a:rPr>
            <a:t>Composante</a:t>
          </a:r>
        </a:p>
      </dgm:t>
    </dgm:pt>
    <dgm:pt modelId="{A8EAB01B-5DB9-4FAE-BD1B-52C0604F4BFE}" type="parTrans" cxnId="{43146FF9-2C77-48D1-B055-902141BFFE2C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ADED0275-8338-4233-8A21-342A14B9EF54}" type="sibTrans" cxnId="{43146FF9-2C77-48D1-B055-902141BFFE2C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23960B21-D2D5-40E8-BC1B-6557CE7F5D9E}">
      <dgm:prSet phldrT="[Texte]" custT="1"/>
      <dgm:spPr>
        <a:solidFill>
          <a:schemeClr val="accent2">
            <a:hueOff val="8783556"/>
            <a:satOff val="-27628"/>
            <a:lumOff val="-12794"/>
          </a:schemeClr>
        </a:solidFill>
      </dgm:spPr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CROUS</a:t>
          </a:r>
          <a:endParaRPr lang="fr-FR" sz="1100" b="1" dirty="0">
            <a:solidFill>
              <a:schemeClr val="bg1"/>
            </a:solidFill>
          </a:endParaRPr>
        </a:p>
      </dgm:t>
    </dgm:pt>
    <dgm:pt modelId="{4C74EA05-C72F-4F1C-A442-5E4E951FBD48}" type="parTrans" cxnId="{34DFEBD5-C032-450F-887C-5BA405A57F27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F2D8838F-466A-42BE-9065-F62FB86009D7}" type="sibTrans" cxnId="{34DFEBD5-C032-450F-887C-5BA405A57F27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5D7DF2C6-60A5-48A3-99CE-B03EE8C80B08}">
      <dgm:prSet phldrT="[Texte]" custT="1"/>
      <dgm:spPr>
        <a:solidFill>
          <a:schemeClr val="accent2">
            <a:hueOff val="11711407"/>
            <a:satOff val="-36837"/>
            <a:lumOff val="-17059"/>
          </a:schemeClr>
        </a:solidFill>
      </dgm:spPr>
      <dgm:t>
        <a:bodyPr lIns="0" tIns="0" rIns="0" bIns="0"/>
        <a:lstStyle/>
        <a:p>
          <a:r>
            <a:rPr lang="fr-FR" sz="1200" b="1" dirty="0">
              <a:solidFill>
                <a:schemeClr val="bg1"/>
              </a:solidFill>
            </a:rPr>
            <a:t>Centre de santé universitaire</a:t>
          </a:r>
        </a:p>
      </dgm:t>
    </dgm:pt>
    <dgm:pt modelId="{F4A903E3-4170-4EE1-945E-9DFB99063339}" type="parTrans" cxnId="{BEC49D7C-08AC-46BF-B2EB-0F0D2B4070FA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45A39239-41AD-4CD3-B45B-C891FD66EA76}" type="sibTrans" cxnId="{BEC49D7C-08AC-46BF-B2EB-0F0D2B4070FA}">
      <dgm:prSet/>
      <dgm:spPr/>
      <dgm:t>
        <a:bodyPr/>
        <a:lstStyle/>
        <a:p>
          <a:endParaRPr lang="fr-FR" b="1">
            <a:solidFill>
              <a:schemeClr val="bg1"/>
            </a:solidFill>
          </a:endParaRPr>
        </a:p>
      </dgm:t>
    </dgm:pt>
    <dgm:pt modelId="{0AAD69AE-0495-40DC-9F43-776476D07DCD}" type="pres">
      <dgm:prSet presAssocID="{9B64AB65-7FF1-4ACA-A76B-83299666037C}" presName="composite" presStyleCnt="0">
        <dgm:presLayoutVars>
          <dgm:chMax val="1"/>
          <dgm:dir/>
          <dgm:resizeHandles val="exact"/>
        </dgm:presLayoutVars>
      </dgm:prSet>
      <dgm:spPr/>
    </dgm:pt>
    <dgm:pt modelId="{1420895C-CC7E-457B-8471-AB0CC05FFC69}" type="pres">
      <dgm:prSet presAssocID="{9B64AB65-7FF1-4ACA-A76B-83299666037C}" presName="radial" presStyleCnt="0">
        <dgm:presLayoutVars>
          <dgm:animLvl val="ctr"/>
        </dgm:presLayoutVars>
      </dgm:prSet>
      <dgm:spPr/>
    </dgm:pt>
    <dgm:pt modelId="{7FB1A0FC-BCF2-413D-B079-4B9CCF8A5AFD}" type="pres">
      <dgm:prSet presAssocID="{A8FCB872-548B-4411-AB0C-0459B2CD3411}" presName="centerShape" presStyleLbl="vennNode1" presStyleIdx="0" presStyleCnt="5" custScaleX="80840" custScaleY="76714"/>
      <dgm:spPr/>
    </dgm:pt>
    <dgm:pt modelId="{9925EB08-03A2-49EC-B020-1AB239932752}" type="pres">
      <dgm:prSet presAssocID="{2CBD770C-A085-4CEC-B3D6-A59369FA1CB0}" presName="node" presStyleLbl="vennNode1" presStyleIdx="1" presStyleCnt="5" custRadScaleRad="84106" custRadScaleInc="430">
        <dgm:presLayoutVars>
          <dgm:bulletEnabled val="1"/>
        </dgm:presLayoutVars>
      </dgm:prSet>
      <dgm:spPr/>
    </dgm:pt>
    <dgm:pt modelId="{46C17743-F258-4DA8-864C-2F1E63D9F86A}" type="pres">
      <dgm:prSet presAssocID="{541406BF-8E74-4044-8456-D28FB639BE8A}" presName="node" presStyleLbl="vennNode1" presStyleIdx="2" presStyleCnt="5" custScaleX="104148" custScaleY="102137" custRadScaleRad="89214" custRadScaleInc="0">
        <dgm:presLayoutVars>
          <dgm:bulletEnabled val="1"/>
        </dgm:presLayoutVars>
      </dgm:prSet>
      <dgm:spPr/>
    </dgm:pt>
    <dgm:pt modelId="{B25F24F3-DB3A-4F18-8A90-76E2568E5727}" type="pres">
      <dgm:prSet presAssocID="{23960B21-D2D5-40E8-BC1B-6557CE7F5D9E}" presName="node" presStyleLbl="vennNode1" presStyleIdx="3" presStyleCnt="5" custRadScaleRad="85994" custRadScaleInc="-1257">
        <dgm:presLayoutVars>
          <dgm:bulletEnabled val="1"/>
        </dgm:presLayoutVars>
      </dgm:prSet>
      <dgm:spPr/>
    </dgm:pt>
    <dgm:pt modelId="{82C92525-7B94-4977-A6D8-7BEC656FDEE4}" type="pres">
      <dgm:prSet presAssocID="{5D7DF2C6-60A5-48A3-99CE-B03EE8C80B08}" presName="node" presStyleLbl="vennNode1" presStyleIdx="4" presStyleCnt="5" custScaleX="109244" custScaleY="107507" custRadScaleRad="88078" custRadScaleInc="0">
        <dgm:presLayoutVars>
          <dgm:bulletEnabled val="1"/>
        </dgm:presLayoutVars>
      </dgm:prSet>
      <dgm:spPr/>
    </dgm:pt>
  </dgm:ptLst>
  <dgm:cxnLst>
    <dgm:cxn modelId="{6D943C2A-8192-4479-8DF9-4F80A2BBC60D}" srcId="{9B64AB65-7FF1-4ACA-A76B-83299666037C}" destId="{A8FCB872-548B-4411-AB0C-0459B2CD3411}" srcOrd="0" destOrd="0" parTransId="{B24E1428-10BC-4DBE-B785-585CB89CF2E2}" sibTransId="{6A7CBDD1-9178-4244-9563-3856046ED106}"/>
    <dgm:cxn modelId="{1B6CAD32-98BC-40FA-A313-D4BECE0FECD0}" type="presOf" srcId="{23960B21-D2D5-40E8-BC1B-6557CE7F5D9E}" destId="{B25F24F3-DB3A-4F18-8A90-76E2568E5727}" srcOrd="0" destOrd="0" presId="urn:microsoft.com/office/officeart/2005/8/layout/radial3"/>
    <dgm:cxn modelId="{3620CA52-1897-43E2-BB14-CD738424C5F1}" type="presOf" srcId="{5D7DF2C6-60A5-48A3-99CE-B03EE8C80B08}" destId="{82C92525-7B94-4977-A6D8-7BEC656FDEE4}" srcOrd="0" destOrd="0" presId="urn:microsoft.com/office/officeart/2005/8/layout/radial3"/>
    <dgm:cxn modelId="{BEC49D7C-08AC-46BF-B2EB-0F0D2B4070FA}" srcId="{A8FCB872-548B-4411-AB0C-0459B2CD3411}" destId="{5D7DF2C6-60A5-48A3-99CE-B03EE8C80B08}" srcOrd="3" destOrd="0" parTransId="{F4A903E3-4170-4EE1-945E-9DFB99063339}" sibTransId="{45A39239-41AD-4CD3-B45B-C891FD66EA76}"/>
    <dgm:cxn modelId="{4C3F859B-F3CD-4A18-A0FF-39B44112CF1F}" type="presOf" srcId="{A8FCB872-548B-4411-AB0C-0459B2CD3411}" destId="{7FB1A0FC-BCF2-413D-B079-4B9CCF8A5AFD}" srcOrd="0" destOrd="0" presId="urn:microsoft.com/office/officeart/2005/8/layout/radial3"/>
    <dgm:cxn modelId="{109C5CB5-22DC-43DB-8C00-E089E35264B8}" type="presOf" srcId="{2CBD770C-A085-4CEC-B3D6-A59369FA1CB0}" destId="{9925EB08-03A2-49EC-B020-1AB239932752}" srcOrd="0" destOrd="0" presId="urn:microsoft.com/office/officeart/2005/8/layout/radial3"/>
    <dgm:cxn modelId="{BC77B7C2-562D-4635-A557-3CA20A3A44EE}" type="presOf" srcId="{9B64AB65-7FF1-4ACA-A76B-83299666037C}" destId="{0AAD69AE-0495-40DC-9F43-776476D07DCD}" srcOrd="0" destOrd="0" presId="urn:microsoft.com/office/officeart/2005/8/layout/radial3"/>
    <dgm:cxn modelId="{A1BEE3CA-ABCA-4691-BF1C-A0FCEAE36744}" srcId="{A8FCB872-548B-4411-AB0C-0459B2CD3411}" destId="{2CBD770C-A085-4CEC-B3D6-A59369FA1CB0}" srcOrd="0" destOrd="0" parTransId="{8D32B6E5-6B2C-491A-87CA-95F7601432D9}" sibTransId="{9BB1FF91-2BA4-4C12-8DAC-428D580C0B87}"/>
    <dgm:cxn modelId="{34DFEBD5-C032-450F-887C-5BA405A57F27}" srcId="{A8FCB872-548B-4411-AB0C-0459B2CD3411}" destId="{23960B21-D2D5-40E8-BC1B-6557CE7F5D9E}" srcOrd="2" destOrd="0" parTransId="{4C74EA05-C72F-4F1C-A442-5E4E951FBD48}" sibTransId="{F2D8838F-466A-42BE-9065-F62FB86009D7}"/>
    <dgm:cxn modelId="{782D99F4-DA41-4026-ACCC-414E16128320}" type="presOf" srcId="{541406BF-8E74-4044-8456-D28FB639BE8A}" destId="{46C17743-F258-4DA8-864C-2F1E63D9F86A}" srcOrd="0" destOrd="0" presId="urn:microsoft.com/office/officeart/2005/8/layout/radial3"/>
    <dgm:cxn modelId="{43146FF9-2C77-48D1-B055-902141BFFE2C}" srcId="{A8FCB872-548B-4411-AB0C-0459B2CD3411}" destId="{541406BF-8E74-4044-8456-D28FB639BE8A}" srcOrd="1" destOrd="0" parTransId="{A8EAB01B-5DB9-4FAE-BD1B-52C0604F4BFE}" sibTransId="{ADED0275-8338-4233-8A21-342A14B9EF54}"/>
    <dgm:cxn modelId="{89806DDE-F168-429A-98AC-18F4CE9833CB}" type="presParOf" srcId="{0AAD69AE-0495-40DC-9F43-776476D07DCD}" destId="{1420895C-CC7E-457B-8471-AB0CC05FFC69}" srcOrd="0" destOrd="0" presId="urn:microsoft.com/office/officeart/2005/8/layout/radial3"/>
    <dgm:cxn modelId="{D6AAEFE6-6D3D-479E-893C-7B80B099E308}" type="presParOf" srcId="{1420895C-CC7E-457B-8471-AB0CC05FFC69}" destId="{7FB1A0FC-BCF2-413D-B079-4B9CCF8A5AFD}" srcOrd="0" destOrd="0" presId="urn:microsoft.com/office/officeart/2005/8/layout/radial3"/>
    <dgm:cxn modelId="{03DD5F5C-1F3A-49C7-B1BA-5327D10E537F}" type="presParOf" srcId="{1420895C-CC7E-457B-8471-AB0CC05FFC69}" destId="{9925EB08-03A2-49EC-B020-1AB239932752}" srcOrd="1" destOrd="0" presId="urn:microsoft.com/office/officeart/2005/8/layout/radial3"/>
    <dgm:cxn modelId="{F5315C78-12FB-4C78-A5DB-BFE064BF95AE}" type="presParOf" srcId="{1420895C-CC7E-457B-8471-AB0CC05FFC69}" destId="{46C17743-F258-4DA8-864C-2F1E63D9F86A}" srcOrd="2" destOrd="0" presId="urn:microsoft.com/office/officeart/2005/8/layout/radial3"/>
    <dgm:cxn modelId="{643BA188-80A1-4EDD-9903-5B318948E3FB}" type="presParOf" srcId="{1420895C-CC7E-457B-8471-AB0CC05FFC69}" destId="{B25F24F3-DB3A-4F18-8A90-76E2568E5727}" srcOrd="3" destOrd="0" presId="urn:microsoft.com/office/officeart/2005/8/layout/radial3"/>
    <dgm:cxn modelId="{6F8E551C-5845-4C47-AF68-0C716E81C892}" type="presParOf" srcId="{1420895C-CC7E-457B-8471-AB0CC05FFC69}" destId="{82C92525-7B94-4977-A6D8-7BEC656FDEE4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2161B-FDAA-4BFE-B6DE-AF4F890AE869}">
      <dsp:nvSpPr>
        <dsp:cNvPr id="0" name=""/>
        <dsp:cNvSpPr/>
      </dsp:nvSpPr>
      <dsp:spPr>
        <a:xfrm>
          <a:off x="671929" y="0"/>
          <a:ext cx="8947200" cy="496146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22E916-5695-427F-A9DE-4E2BB735B4FC}">
      <dsp:nvSpPr>
        <dsp:cNvPr id="0" name=""/>
        <dsp:cNvSpPr/>
      </dsp:nvSpPr>
      <dsp:spPr>
        <a:xfrm>
          <a:off x="1755" y="1488439"/>
          <a:ext cx="2198367" cy="198458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faire sa </a:t>
          </a:r>
          <a:r>
            <a:rPr lang="fr-FR" sz="1700" b="1" u="none" kern="1200" dirty="0"/>
            <a:t>demande d’aménagement </a:t>
          </a:r>
          <a:r>
            <a:rPr lang="fr-FR" sz="1700" kern="1200" dirty="0"/>
            <a:t>en ligne via le SAH</a:t>
          </a:r>
        </a:p>
      </dsp:txBody>
      <dsp:txXfrm>
        <a:off x="98635" y="1585319"/>
        <a:ext cx="2004607" cy="1790826"/>
      </dsp:txXfrm>
    </dsp:sp>
    <dsp:sp modelId="{9DADED2C-A9E7-48F4-9306-6532297A823B}">
      <dsp:nvSpPr>
        <dsp:cNvPr id="0" name=""/>
        <dsp:cNvSpPr/>
      </dsp:nvSpPr>
      <dsp:spPr>
        <a:xfrm>
          <a:off x="2553325" y="1488439"/>
          <a:ext cx="2119214" cy="1984586"/>
        </a:xfrm>
        <a:prstGeom prst="roundRect">
          <a:avLst/>
        </a:prstGeom>
        <a:solidFill>
          <a:schemeClr val="accent2">
            <a:hueOff val="3903803"/>
            <a:satOff val="-12279"/>
            <a:lumOff val="-5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rencontrer un médecin universitaire pour obtenir un </a:t>
          </a:r>
          <a:br>
            <a:rPr lang="fr-FR" sz="1700" kern="1200" dirty="0"/>
          </a:br>
          <a:r>
            <a:rPr lang="fr-FR" sz="1700" b="1" u="none" kern="1200" dirty="0"/>
            <a:t>avis médical</a:t>
          </a:r>
          <a:endParaRPr lang="fr-FR" sz="1700" kern="1200" dirty="0"/>
        </a:p>
      </dsp:txBody>
      <dsp:txXfrm>
        <a:off x="2650205" y="1585319"/>
        <a:ext cx="1925454" cy="1790826"/>
      </dsp:txXfrm>
    </dsp:sp>
    <dsp:sp modelId="{ED07ABE8-16E8-4EFC-99CF-6DC80DF83790}">
      <dsp:nvSpPr>
        <dsp:cNvPr id="0" name=""/>
        <dsp:cNvSpPr/>
      </dsp:nvSpPr>
      <dsp:spPr>
        <a:xfrm>
          <a:off x="5025742" y="1488439"/>
          <a:ext cx="2119214" cy="1984586"/>
        </a:xfrm>
        <a:prstGeom prst="roundRect">
          <a:avLst/>
        </a:prstGeom>
        <a:solidFill>
          <a:schemeClr val="accent2">
            <a:hueOff val="7807605"/>
            <a:satOff val="-24558"/>
            <a:lumOff val="-1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4770" rIns="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rencontrer le SAH pour élaborer son </a:t>
          </a:r>
          <a:r>
            <a:rPr lang="fr-FR" sz="1600" kern="1200" dirty="0"/>
            <a:t>plan d’accompagnement, </a:t>
          </a:r>
          <a:r>
            <a:rPr lang="fr-FR" sz="1700" b="1" u="none" kern="1200" dirty="0"/>
            <a:t>PAEH</a:t>
          </a:r>
          <a:endParaRPr lang="fr-FR" sz="1700" kern="1200" dirty="0"/>
        </a:p>
      </dsp:txBody>
      <dsp:txXfrm>
        <a:off x="5122622" y="1585319"/>
        <a:ext cx="1925454" cy="1790826"/>
      </dsp:txXfrm>
    </dsp:sp>
    <dsp:sp modelId="{137B3934-9CFD-4E0F-B54D-20717A7659C5}">
      <dsp:nvSpPr>
        <dsp:cNvPr id="0" name=""/>
        <dsp:cNvSpPr/>
      </dsp:nvSpPr>
      <dsp:spPr>
        <a:xfrm>
          <a:off x="7498159" y="1488439"/>
          <a:ext cx="2119214" cy="1984586"/>
        </a:xfrm>
        <a:prstGeom prst="roundRect">
          <a:avLst/>
        </a:prstGeom>
        <a:solidFill>
          <a:schemeClr val="accent2">
            <a:hueOff val="11711407"/>
            <a:satOff val="-36837"/>
            <a:lumOff val="-1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transmettre son PAEH à la scolarité qui lui donnera la </a:t>
          </a:r>
          <a:r>
            <a:rPr lang="fr-FR" sz="1700" b="1" u="none" kern="1200" dirty="0"/>
            <a:t>décision d’aménagement</a:t>
          </a:r>
        </a:p>
      </dsp:txBody>
      <dsp:txXfrm>
        <a:off x="7595039" y="1585319"/>
        <a:ext cx="1925454" cy="17908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1A0FC-BCF2-413D-B079-4B9CCF8A5AFD}">
      <dsp:nvSpPr>
        <dsp:cNvPr id="0" name=""/>
        <dsp:cNvSpPr/>
      </dsp:nvSpPr>
      <dsp:spPr>
        <a:xfrm>
          <a:off x="1833987" y="1277618"/>
          <a:ext cx="1994495" cy="1892698"/>
        </a:xfrm>
        <a:prstGeom prst="ellipse">
          <a:avLst/>
        </a:prstGeom>
        <a:solidFill>
          <a:schemeClr val="accent2">
            <a:hueOff val="0"/>
            <a:satOff val="0"/>
            <a:lum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kern="1200" dirty="0">
              <a:solidFill>
                <a:schemeClr val="bg1"/>
              </a:solidFill>
            </a:rPr>
            <a:t>Etudiant</a:t>
          </a:r>
          <a:endParaRPr lang="fr-FR" sz="2600" b="1" kern="1200" dirty="0">
            <a:solidFill>
              <a:schemeClr val="bg1"/>
            </a:solidFill>
          </a:endParaRPr>
        </a:p>
      </dsp:txBody>
      <dsp:txXfrm>
        <a:off x="2126074" y="1554797"/>
        <a:ext cx="1410321" cy="1338340"/>
      </dsp:txXfrm>
    </dsp:sp>
    <dsp:sp modelId="{9925EB08-03A2-49EC-B020-1AB239932752}">
      <dsp:nvSpPr>
        <dsp:cNvPr id="0" name=""/>
        <dsp:cNvSpPr/>
      </dsp:nvSpPr>
      <dsp:spPr>
        <a:xfrm>
          <a:off x="2223559" y="255843"/>
          <a:ext cx="1233606" cy="1233606"/>
        </a:xfrm>
        <a:prstGeom prst="ellipse">
          <a:avLst/>
        </a:prstGeom>
        <a:solidFill>
          <a:srgbClr val="58764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Service Accueil Handicap</a:t>
          </a:r>
        </a:p>
      </dsp:txBody>
      <dsp:txXfrm>
        <a:off x="2404216" y="436500"/>
        <a:ext cx="872292" cy="872292"/>
      </dsp:txXfrm>
    </dsp:sp>
    <dsp:sp modelId="{46C17743-F258-4DA8-864C-2F1E63D9F86A}">
      <dsp:nvSpPr>
        <dsp:cNvPr id="0" name=""/>
        <dsp:cNvSpPr/>
      </dsp:nvSpPr>
      <dsp:spPr>
        <a:xfrm>
          <a:off x="3622269" y="1593982"/>
          <a:ext cx="1284776" cy="1259969"/>
        </a:xfrm>
        <a:prstGeom prst="ellipse">
          <a:avLst/>
        </a:prstGeom>
        <a:solidFill>
          <a:schemeClr val="accent2">
            <a:hueOff val="5855704"/>
            <a:satOff val="-18418"/>
            <a:lumOff val="-8529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Composante</a:t>
          </a:r>
        </a:p>
      </dsp:txBody>
      <dsp:txXfrm>
        <a:off x="3810420" y="1778500"/>
        <a:ext cx="908474" cy="890933"/>
      </dsp:txXfrm>
    </dsp:sp>
    <dsp:sp modelId="{B25F24F3-DB3A-4F18-8A90-76E2568E5727}">
      <dsp:nvSpPr>
        <dsp:cNvPr id="0" name=""/>
        <dsp:cNvSpPr/>
      </dsp:nvSpPr>
      <dsp:spPr>
        <a:xfrm>
          <a:off x="2241711" y="2988580"/>
          <a:ext cx="1233606" cy="1233606"/>
        </a:xfrm>
        <a:prstGeom prst="ellipse">
          <a:avLst/>
        </a:prstGeom>
        <a:solidFill>
          <a:schemeClr val="accent2">
            <a:hueOff val="8783556"/>
            <a:satOff val="-27628"/>
            <a:lumOff val="-12794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CROUS</a:t>
          </a:r>
          <a:endParaRPr lang="fr-FR" sz="1100" b="1" kern="1200" dirty="0">
            <a:solidFill>
              <a:schemeClr val="bg1"/>
            </a:solidFill>
          </a:endParaRPr>
        </a:p>
      </dsp:txBody>
      <dsp:txXfrm>
        <a:off x="2422368" y="3169237"/>
        <a:ext cx="872292" cy="872292"/>
      </dsp:txXfrm>
    </dsp:sp>
    <dsp:sp modelId="{82C92525-7B94-4977-A6D8-7BEC656FDEE4}">
      <dsp:nvSpPr>
        <dsp:cNvPr id="0" name=""/>
        <dsp:cNvSpPr/>
      </dsp:nvSpPr>
      <dsp:spPr>
        <a:xfrm>
          <a:off x="742244" y="1560860"/>
          <a:ext cx="1347641" cy="1326213"/>
        </a:xfrm>
        <a:prstGeom prst="ellipse">
          <a:avLst/>
        </a:prstGeom>
        <a:solidFill>
          <a:schemeClr val="accent2">
            <a:hueOff val="11711407"/>
            <a:satOff val="-36837"/>
            <a:lumOff val="-17059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Centre de santé universitaire</a:t>
          </a:r>
        </a:p>
      </dsp:txBody>
      <dsp:txXfrm>
        <a:off x="939601" y="1755079"/>
        <a:ext cx="952927" cy="937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76BEB-EE60-4DBC-89D2-754B757CD6E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CE229-B20A-4164-A8E2-E3E53416447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9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6D8DA-7125-4CA3-828C-7DD38985E502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AB5DC-3C00-4937-9CE4-4DA4D5B615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81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5025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9735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r-FR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061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8174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9052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2089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9767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4391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53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4_Custom Layout">
    <p:bg>
      <p:bgPr>
        <a:solidFill>
          <a:srgbClr val="202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33638" y="2888237"/>
            <a:ext cx="4793594" cy="3969763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3575538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5990492"/>
              <a:gd name="connsiteY0" fmla="*/ 0 h 6858000"/>
              <a:gd name="connsiteX1" fmla="*/ 3575538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0 w 5990492"/>
              <a:gd name="connsiteY4" fmla="*/ 0 h 6858000"/>
              <a:gd name="connsiteX0" fmla="*/ 0 w 5990492"/>
              <a:gd name="connsiteY0" fmla="*/ 0 h 6858000"/>
              <a:gd name="connsiteX1" fmla="*/ 2215661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0 w 5990492"/>
              <a:gd name="connsiteY4" fmla="*/ 0 h 6858000"/>
              <a:gd name="connsiteX0" fmla="*/ 468923 w 5990492"/>
              <a:gd name="connsiteY0" fmla="*/ 2942492 h 6858000"/>
              <a:gd name="connsiteX1" fmla="*/ 2215661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468923 w 5990492"/>
              <a:gd name="connsiteY4" fmla="*/ 2942492 h 6858000"/>
              <a:gd name="connsiteX0" fmla="*/ 468923 w 5990492"/>
              <a:gd name="connsiteY0" fmla="*/ 0 h 3915508"/>
              <a:gd name="connsiteX1" fmla="*/ 2942491 w 5990492"/>
              <a:gd name="connsiteY1" fmla="*/ 0 h 3915508"/>
              <a:gd name="connsiteX2" fmla="*/ 5990492 w 5990492"/>
              <a:gd name="connsiteY2" fmla="*/ 3915508 h 3915508"/>
              <a:gd name="connsiteX3" fmla="*/ 0 w 5990492"/>
              <a:gd name="connsiteY3" fmla="*/ 3915508 h 3915508"/>
              <a:gd name="connsiteX4" fmla="*/ 468923 w 5990492"/>
              <a:gd name="connsiteY4" fmla="*/ 0 h 3915508"/>
              <a:gd name="connsiteX0" fmla="*/ 0 w 5521569"/>
              <a:gd name="connsiteY0" fmla="*/ 0 h 3938954"/>
              <a:gd name="connsiteX1" fmla="*/ 2473568 w 5521569"/>
              <a:gd name="connsiteY1" fmla="*/ 0 h 3938954"/>
              <a:gd name="connsiteX2" fmla="*/ 5521569 w 5521569"/>
              <a:gd name="connsiteY2" fmla="*/ 3915508 h 3938954"/>
              <a:gd name="connsiteX3" fmla="*/ 0 w 5521569"/>
              <a:gd name="connsiteY3" fmla="*/ 3938954 h 3938954"/>
              <a:gd name="connsiteX4" fmla="*/ 0 w 5521569"/>
              <a:gd name="connsiteY4" fmla="*/ 0 h 3938954"/>
              <a:gd name="connsiteX0" fmla="*/ 0 w 4771292"/>
              <a:gd name="connsiteY0" fmla="*/ 0 h 3938954"/>
              <a:gd name="connsiteX1" fmla="*/ 2473568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532184 w 4771292"/>
              <a:gd name="connsiteY1" fmla="*/ 11723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497014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672451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523596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803190"/>
              <a:gd name="connsiteY0" fmla="*/ 0 h 3938954"/>
              <a:gd name="connsiteX1" fmla="*/ 2523596 w 4803190"/>
              <a:gd name="connsiteY1" fmla="*/ 0 h 3938954"/>
              <a:gd name="connsiteX2" fmla="*/ 4803190 w 4803190"/>
              <a:gd name="connsiteY2" fmla="*/ 3937864 h 3938954"/>
              <a:gd name="connsiteX3" fmla="*/ 0 w 4803190"/>
              <a:gd name="connsiteY3" fmla="*/ 3938954 h 3938954"/>
              <a:gd name="connsiteX4" fmla="*/ 0 w 4803190"/>
              <a:gd name="connsiteY4" fmla="*/ 0 h 3938954"/>
              <a:gd name="connsiteX0" fmla="*/ 62 w 4803252"/>
              <a:gd name="connsiteY0" fmla="*/ 0 h 3938954"/>
              <a:gd name="connsiteX1" fmla="*/ 2523658 w 4803252"/>
              <a:gd name="connsiteY1" fmla="*/ 0 h 3938954"/>
              <a:gd name="connsiteX2" fmla="*/ 4803252 w 4803252"/>
              <a:gd name="connsiteY2" fmla="*/ 3937864 h 3938954"/>
              <a:gd name="connsiteX3" fmla="*/ 62 w 4803252"/>
              <a:gd name="connsiteY3" fmla="*/ 3938954 h 3938954"/>
              <a:gd name="connsiteX4" fmla="*/ 41941 w 4803252"/>
              <a:gd name="connsiteY4" fmla="*/ 753412 h 3938954"/>
              <a:gd name="connsiteX5" fmla="*/ 62 w 4803252"/>
              <a:gd name="connsiteY5" fmla="*/ 0 h 3938954"/>
              <a:gd name="connsiteX0" fmla="*/ 81 w 4803271"/>
              <a:gd name="connsiteY0" fmla="*/ 0 h 3938954"/>
              <a:gd name="connsiteX1" fmla="*/ 2523677 w 4803271"/>
              <a:gd name="connsiteY1" fmla="*/ 0 h 3938954"/>
              <a:gd name="connsiteX2" fmla="*/ 4803271 w 4803271"/>
              <a:gd name="connsiteY2" fmla="*/ 3937864 h 3938954"/>
              <a:gd name="connsiteX3" fmla="*/ 81 w 4803271"/>
              <a:gd name="connsiteY3" fmla="*/ 3938954 h 3938954"/>
              <a:gd name="connsiteX4" fmla="*/ 31327 w 4803271"/>
              <a:gd name="connsiteY4" fmla="*/ 1641231 h 3938954"/>
              <a:gd name="connsiteX5" fmla="*/ 81 w 4803271"/>
              <a:gd name="connsiteY5" fmla="*/ 0 h 3938954"/>
              <a:gd name="connsiteX0" fmla="*/ 53244 w 4803271"/>
              <a:gd name="connsiteY0" fmla="*/ 0 h 3944271"/>
              <a:gd name="connsiteX1" fmla="*/ 2523677 w 4803271"/>
              <a:gd name="connsiteY1" fmla="*/ 5317 h 3944271"/>
              <a:gd name="connsiteX2" fmla="*/ 4803271 w 4803271"/>
              <a:gd name="connsiteY2" fmla="*/ 3943181 h 3944271"/>
              <a:gd name="connsiteX3" fmla="*/ 81 w 4803271"/>
              <a:gd name="connsiteY3" fmla="*/ 3944271 h 3944271"/>
              <a:gd name="connsiteX4" fmla="*/ 31327 w 4803271"/>
              <a:gd name="connsiteY4" fmla="*/ 1646548 h 3944271"/>
              <a:gd name="connsiteX5" fmla="*/ 53244 w 4803271"/>
              <a:gd name="connsiteY5" fmla="*/ 0 h 3944271"/>
              <a:gd name="connsiteX0" fmla="*/ 53211 w 4803238"/>
              <a:gd name="connsiteY0" fmla="*/ 0 h 3944271"/>
              <a:gd name="connsiteX1" fmla="*/ 2523644 w 4803238"/>
              <a:gd name="connsiteY1" fmla="*/ 5317 h 3944271"/>
              <a:gd name="connsiteX2" fmla="*/ 4803238 w 4803238"/>
              <a:gd name="connsiteY2" fmla="*/ 3943181 h 3944271"/>
              <a:gd name="connsiteX3" fmla="*/ 48 w 4803238"/>
              <a:gd name="connsiteY3" fmla="*/ 3944271 h 3944271"/>
              <a:gd name="connsiteX4" fmla="*/ 57875 w 4803238"/>
              <a:gd name="connsiteY4" fmla="*/ 1657181 h 3944271"/>
              <a:gd name="connsiteX5" fmla="*/ 53211 w 4803238"/>
              <a:gd name="connsiteY5" fmla="*/ 0 h 3944271"/>
              <a:gd name="connsiteX0" fmla="*/ 53214 w 4803241"/>
              <a:gd name="connsiteY0" fmla="*/ 0 h 3944271"/>
              <a:gd name="connsiteX1" fmla="*/ 2523647 w 4803241"/>
              <a:gd name="connsiteY1" fmla="*/ 5317 h 3944271"/>
              <a:gd name="connsiteX2" fmla="*/ 4803241 w 4803241"/>
              <a:gd name="connsiteY2" fmla="*/ 3943181 h 3944271"/>
              <a:gd name="connsiteX3" fmla="*/ 51 w 4803241"/>
              <a:gd name="connsiteY3" fmla="*/ 3944271 h 3944271"/>
              <a:gd name="connsiteX4" fmla="*/ 57878 w 4803241"/>
              <a:gd name="connsiteY4" fmla="*/ 1657181 h 3944271"/>
              <a:gd name="connsiteX5" fmla="*/ 53214 w 4803241"/>
              <a:gd name="connsiteY5" fmla="*/ 0 h 3944271"/>
              <a:gd name="connsiteX0" fmla="*/ 0 w 4750027"/>
              <a:gd name="connsiteY0" fmla="*/ 0 h 3949587"/>
              <a:gd name="connsiteX1" fmla="*/ 2470433 w 4750027"/>
              <a:gd name="connsiteY1" fmla="*/ 5317 h 3949587"/>
              <a:gd name="connsiteX2" fmla="*/ 4750027 w 4750027"/>
              <a:gd name="connsiteY2" fmla="*/ 3943181 h 3949587"/>
              <a:gd name="connsiteX3" fmla="*/ 1318437 w 4750027"/>
              <a:gd name="connsiteY3" fmla="*/ 3949587 h 3949587"/>
              <a:gd name="connsiteX4" fmla="*/ 4664 w 4750027"/>
              <a:gd name="connsiteY4" fmla="*/ 1657181 h 3949587"/>
              <a:gd name="connsiteX5" fmla="*/ 0 w 4750027"/>
              <a:gd name="connsiteY5" fmla="*/ 0 h 3949587"/>
              <a:gd name="connsiteX0" fmla="*/ 0 w 4750027"/>
              <a:gd name="connsiteY0" fmla="*/ 0 h 3949587"/>
              <a:gd name="connsiteX1" fmla="*/ 2470433 w 4750027"/>
              <a:gd name="connsiteY1" fmla="*/ 5317 h 3949587"/>
              <a:gd name="connsiteX2" fmla="*/ 4750027 w 4750027"/>
              <a:gd name="connsiteY2" fmla="*/ 3943181 h 3949587"/>
              <a:gd name="connsiteX3" fmla="*/ 1318437 w 4750027"/>
              <a:gd name="connsiteY3" fmla="*/ 3949587 h 3949587"/>
              <a:gd name="connsiteX4" fmla="*/ 4664 w 4750027"/>
              <a:gd name="connsiteY4" fmla="*/ 1657181 h 3949587"/>
              <a:gd name="connsiteX5" fmla="*/ 0 w 4750027"/>
              <a:gd name="connsiteY5" fmla="*/ 0 h 3949587"/>
              <a:gd name="connsiteX0" fmla="*/ 0 w 4797873"/>
              <a:gd name="connsiteY0" fmla="*/ 0 h 3953814"/>
              <a:gd name="connsiteX1" fmla="*/ 2470433 w 4797873"/>
              <a:gd name="connsiteY1" fmla="*/ 5317 h 3953814"/>
              <a:gd name="connsiteX2" fmla="*/ 4797873 w 4797873"/>
              <a:gd name="connsiteY2" fmla="*/ 3953814 h 3953814"/>
              <a:gd name="connsiteX3" fmla="*/ 1318437 w 4797873"/>
              <a:gd name="connsiteY3" fmla="*/ 3949587 h 3953814"/>
              <a:gd name="connsiteX4" fmla="*/ 4664 w 4797873"/>
              <a:gd name="connsiteY4" fmla="*/ 1657181 h 3953814"/>
              <a:gd name="connsiteX5" fmla="*/ 0 w 4797873"/>
              <a:gd name="connsiteY5" fmla="*/ 0 h 3953814"/>
              <a:gd name="connsiteX0" fmla="*/ 0 w 4797873"/>
              <a:gd name="connsiteY0" fmla="*/ 0 h 3953814"/>
              <a:gd name="connsiteX1" fmla="*/ 2518280 w 4797873"/>
              <a:gd name="connsiteY1" fmla="*/ 5317 h 3953814"/>
              <a:gd name="connsiteX2" fmla="*/ 4797873 w 4797873"/>
              <a:gd name="connsiteY2" fmla="*/ 3953814 h 3953814"/>
              <a:gd name="connsiteX3" fmla="*/ 1318437 w 4797873"/>
              <a:gd name="connsiteY3" fmla="*/ 3949587 h 3953814"/>
              <a:gd name="connsiteX4" fmla="*/ 4664 w 4797873"/>
              <a:gd name="connsiteY4" fmla="*/ 1657181 h 3953814"/>
              <a:gd name="connsiteX5" fmla="*/ 0 w 4797873"/>
              <a:gd name="connsiteY5" fmla="*/ 0 h 3953814"/>
              <a:gd name="connsiteX0" fmla="*/ 0 w 4797873"/>
              <a:gd name="connsiteY0" fmla="*/ 15948 h 3969762"/>
              <a:gd name="connsiteX1" fmla="*/ 2497015 w 4797873"/>
              <a:gd name="connsiteY1" fmla="*/ 0 h 3969762"/>
              <a:gd name="connsiteX2" fmla="*/ 4797873 w 4797873"/>
              <a:gd name="connsiteY2" fmla="*/ 3969762 h 3969762"/>
              <a:gd name="connsiteX3" fmla="*/ 1318437 w 4797873"/>
              <a:gd name="connsiteY3" fmla="*/ 3965535 h 3969762"/>
              <a:gd name="connsiteX4" fmla="*/ 4664 w 4797873"/>
              <a:gd name="connsiteY4" fmla="*/ 1673129 h 3969762"/>
              <a:gd name="connsiteX5" fmla="*/ 0 w 4797873"/>
              <a:gd name="connsiteY5" fmla="*/ 15948 h 3969762"/>
              <a:gd name="connsiteX0" fmla="*/ 1037 w 4793594"/>
              <a:gd name="connsiteY0" fmla="*/ 0 h 3975079"/>
              <a:gd name="connsiteX1" fmla="*/ 2492736 w 4793594"/>
              <a:gd name="connsiteY1" fmla="*/ 5317 h 3975079"/>
              <a:gd name="connsiteX2" fmla="*/ 4793594 w 4793594"/>
              <a:gd name="connsiteY2" fmla="*/ 3975079 h 3975079"/>
              <a:gd name="connsiteX3" fmla="*/ 1314158 w 4793594"/>
              <a:gd name="connsiteY3" fmla="*/ 3970852 h 3975079"/>
              <a:gd name="connsiteX4" fmla="*/ 385 w 4793594"/>
              <a:gd name="connsiteY4" fmla="*/ 1678446 h 3975079"/>
              <a:gd name="connsiteX5" fmla="*/ 1037 w 4793594"/>
              <a:gd name="connsiteY5" fmla="*/ 0 h 3975079"/>
              <a:gd name="connsiteX0" fmla="*/ 1037 w 4793594"/>
              <a:gd name="connsiteY0" fmla="*/ 0 h 3969763"/>
              <a:gd name="connsiteX1" fmla="*/ 2492736 w 4793594"/>
              <a:gd name="connsiteY1" fmla="*/ 1 h 3969763"/>
              <a:gd name="connsiteX2" fmla="*/ 4793594 w 4793594"/>
              <a:gd name="connsiteY2" fmla="*/ 3969763 h 3969763"/>
              <a:gd name="connsiteX3" fmla="*/ 1314158 w 4793594"/>
              <a:gd name="connsiteY3" fmla="*/ 3965536 h 3969763"/>
              <a:gd name="connsiteX4" fmla="*/ 385 w 4793594"/>
              <a:gd name="connsiteY4" fmla="*/ 1673130 h 3969763"/>
              <a:gd name="connsiteX5" fmla="*/ 1037 w 4793594"/>
              <a:gd name="connsiteY5" fmla="*/ 0 h 3969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93594" h="3969763">
                <a:moveTo>
                  <a:pt x="1037" y="0"/>
                </a:moveTo>
                <a:lnTo>
                  <a:pt x="2492736" y="1"/>
                </a:lnTo>
                <a:lnTo>
                  <a:pt x="4793594" y="3969763"/>
                </a:lnTo>
                <a:lnTo>
                  <a:pt x="1314158" y="3965536"/>
                </a:lnTo>
                <a:cubicBezTo>
                  <a:pt x="1306853" y="3959855"/>
                  <a:pt x="-2942" y="1668178"/>
                  <a:pt x="385" y="1673130"/>
                </a:cubicBezTo>
                <a:cubicBezTo>
                  <a:pt x="-1170" y="1120736"/>
                  <a:pt x="2592" y="552394"/>
                  <a:pt x="103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EAA1AD9-D799-A04E-8EBC-E9E2A6592F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2499" y="1233352"/>
            <a:ext cx="1511368" cy="95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7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85651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767944" y="994231"/>
            <a:ext cx="4452257" cy="12482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3700" b="1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86F0E79-4693-9248-A9DE-08D20470E2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0088" y="75519"/>
            <a:ext cx="766526" cy="47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95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12192001" cy="6858000"/>
          </a:xfrm>
          <a:prstGeom prst="rect">
            <a:avLst/>
          </a:prstGeom>
          <a:solidFill>
            <a:srgbClr val="202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38667" y="1699080"/>
            <a:ext cx="4314664" cy="12391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7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-3" y="1117600"/>
            <a:ext cx="3015347" cy="4622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9176653" y="1117600"/>
            <a:ext cx="3015347" cy="4622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7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9550400" y="0"/>
            <a:ext cx="2641600" cy="6858000"/>
          </a:xfrm>
          <a:prstGeom prst="rect">
            <a:avLst/>
          </a:prstGeom>
          <a:solidFill>
            <a:srgbClr val="E74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250371" y="228600"/>
            <a:ext cx="11691259" cy="6400800"/>
          </a:xfrm>
          <a:prstGeom prst="rect">
            <a:avLst/>
          </a:prstGeom>
          <a:solidFill>
            <a:srgbClr val="202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36700" y="2374900"/>
            <a:ext cx="3733800" cy="19177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37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</p:spTree>
    <p:extLst>
      <p:ext uri="{BB962C8B-B14F-4D97-AF65-F5344CB8AC3E}">
        <p14:creationId xmlns:p14="http://schemas.microsoft.com/office/powerpoint/2010/main" val="111274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228493" y="1617787"/>
            <a:ext cx="3540368" cy="52402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12901" y="1045586"/>
            <a:ext cx="4248640" cy="23834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>
              <a:defRPr sz="3700" b="1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 dirty="0" err="1"/>
              <a:t>Titre</a:t>
            </a:r>
            <a:r>
              <a:rPr lang="en-US" dirty="0"/>
              <a:t> page</a:t>
            </a:r>
            <a:br>
              <a:rPr lang="en-US" dirty="0"/>
            </a:br>
            <a:r>
              <a:rPr lang="en-US" dirty="0" err="1"/>
              <a:t>intérieure</a:t>
            </a:r>
            <a:br>
              <a:rPr lang="en-US" dirty="0"/>
            </a:br>
            <a:r>
              <a:rPr lang="en-US" dirty="0" err="1"/>
              <a:t>texte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et photos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9142478" y="0"/>
            <a:ext cx="2133599" cy="26728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9142478" y="2924907"/>
            <a:ext cx="2133599" cy="26728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1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EDEC09-1D4F-AF4F-BDB0-B3E7D68AD3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15825" y="175107"/>
            <a:ext cx="737413" cy="45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37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457201"/>
            <a:ext cx="10972800" cy="65856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451042"/>
            <a:ext cx="5536163" cy="4779955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2800"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>
              <a:buFont typeface="Wingdings" panose="05000000000000000000" pitchFamily="2" charset="2"/>
              <a:buChar char="Ø"/>
              <a:defRPr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Ø"/>
              <a:defRPr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Ø"/>
              <a:defRPr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buFont typeface="Wingdings" panose="05000000000000000000" pitchFamily="2" charset="2"/>
              <a:buChar char="Ø"/>
              <a:defRPr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3" name="Espace réservé du numéro de diapositive 5"/>
          <p:cNvSpPr txBox="1">
            <a:spLocks/>
          </p:cNvSpPr>
          <p:nvPr userDrawn="1"/>
        </p:nvSpPr>
        <p:spPr>
          <a:xfrm>
            <a:off x="10714495" y="6518392"/>
            <a:ext cx="1343187" cy="303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2AAA50-1E89-B34C-8477-5F736D4F2309}" type="slidenum">
              <a:rPr lang="fr-FR" sz="1100" b="1" smtClean="0">
                <a:solidFill>
                  <a:schemeClr val="bg1"/>
                </a:solidFill>
                <a:latin typeface="+mj-lt"/>
              </a:rPr>
              <a:pPr/>
              <a:t>‹N°›</a:t>
            </a:fld>
            <a:endParaRPr lang="fr-FR" sz="11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Espace réservé du contenu 2"/>
          <p:cNvSpPr>
            <a:spLocks noGrp="1"/>
          </p:cNvSpPr>
          <p:nvPr>
            <p:ph idx="13"/>
          </p:nvPr>
        </p:nvSpPr>
        <p:spPr>
          <a:xfrm>
            <a:off x="6328228" y="1451042"/>
            <a:ext cx="5536163" cy="4779955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2800"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>
              <a:buFont typeface="Wingdings" panose="05000000000000000000" pitchFamily="2" charset="2"/>
              <a:buChar char="Ø"/>
              <a:defRPr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Ø"/>
              <a:defRPr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Ø"/>
              <a:defRPr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buFont typeface="Wingdings" panose="05000000000000000000" pitchFamily="2" charset="2"/>
              <a:buChar char="Ø"/>
              <a:defRPr>
                <a:solidFill>
                  <a:srgbClr val="193F8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FEDEC09-1D4F-AF4F-BDB0-B3E7D68AD3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21989" y="122109"/>
            <a:ext cx="811790" cy="50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59221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25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57" r:id="rId2"/>
    <p:sldLayoutId id="2147483690" r:id="rId3"/>
    <p:sldLayoutId id="2147483692" r:id="rId4"/>
    <p:sldLayoutId id="2147483669" r:id="rId5"/>
    <p:sldLayoutId id="2147483740" r:id="rId6"/>
    <p:sldLayoutId id="2147483758" r:id="rId7"/>
  </p:sldLayoutIdLst>
  <p:hf sldNum="0" hdr="0" ft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2">
            <a:extLst>
              <a:ext uri="{FF2B5EF4-FFF2-40B4-BE49-F238E27FC236}">
                <a16:creationId xmlns:a16="http://schemas.microsoft.com/office/drawing/2014/main" id="{619634E2-7F5B-3D45-AA41-56D17B511669}"/>
              </a:ext>
            </a:extLst>
          </p:cNvPr>
          <p:cNvSpPr/>
          <p:nvPr/>
        </p:nvSpPr>
        <p:spPr>
          <a:xfrm>
            <a:off x="3782312" y="286573"/>
            <a:ext cx="1508965" cy="1300832"/>
          </a:xfrm>
          <a:prstGeom prst="triangle">
            <a:avLst/>
          </a:prstGeom>
          <a:solidFill>
            <a:srgbClr val="EF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7884F812-E37F-1841-9EF0-E1B6609A8B34}"/>
              </a:ext>
            </a:extLst>
          </p:cNvPr>
          <p:cNvSpPr/>
          <p:nvPr/>
        </p:nvSpPr>
        <p:spPr>
          <a:xfrm rot="10800000">
            <a:off x="3782312" y="1587405"/>
            <a:ext cx="1508965" cy="1300832"/>
          </a:xfrm>
          <a:prstGeom prst="triangle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533957C5-D138-424E-A162-EC0B223AD929}"/>
              </a:ext>
            </a:extLst>
          </p:cNvPr>
          <p:cNvSpPr/>
          <p:nvPr/>
        </p:nvSpPr>
        <p:spPr>
          <a:xfrm rot="10800000">
            <a:off x="3027829" y="2888237"/>
            <a:ext cx="1508965" cy="1300832"/>
          </a:xfrm>
          <a:prstGeom prst="triangle">
            <a:avLst/>
          </a:prstGeom>
          <a:solidFill>
            <a:srgbClr val="EDD1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10169A81-7339-6C4A-A077-E07136C7CAAB}"/>
              </a:ext>
            </a:extLst>
          </p:cNvPr>
          <p:cNvSpPr/>
          <p:nvPr/>
        </p:nvSpPr>
        <p:spPr>
          <a:xfrm rot="10800000">
            <a:off x="4536795" y="2888237"/>
            <a:ext cx="1508965" cy="1300832"/>
          </a:xfrm>
          <a:prstGeom prst="triangle">
            <a:avLst/>
          </a:prstGeom>
          <a:solidFill>
            <a:srgbClr val="858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397DCDE4-0683-4C49-B2C3-64BA9B63AA6D}"/>
              </a:ext>
            </a:extLst>
          </p:cNvPr>
          <p:cNvSpPr/>
          <p:nvPr/>
        </p:nvSpPr>
        <p:spPr>
          <a:xfrm rot="10800000">
            <a:off x="3782311" y="4189069"/>
            <a:ext cx="1508965" cy="1300832"/>
          </a:xfrm>
          <a:prstGeom prst="triangle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B271F49F-9823-C64E-AD49-64F045186FFB}"/>
              </a:ext>
            </a:extLst>
          </p:cNvPr>
          <p:cNvSpPr/>
          <p:nvPr/>
        </p:nvSpPr>
        <p:spPr>
          <a:xfrm rot="10800000">
            <a:off x="2273347" y="1587405"/>
            <a:ext cx="1508965" cy="130083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4AF73A0-E0AB-BB44-BCAE-196AA320CF4A}"/>
              </a:ext>
            </a:extLst>
          </p:cNvPr>
          <p:cNvSpPr txBox="1"/>
          <p:nvPr/>
        </p:nvSpPr>
        <p:spPr>
          <a:xfrm>
            <a:off x="6607906" y="2714775"/>
            <a:ext cx="49045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Accompagnement des étudiants porteurs d’un trouble de l’autisme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E7FE83-C85C-AC4A-B550-DD85E44F26CF}"/>
              </a:ext>
            </a:extLst>
          </p:cNvPr>
          <p:cNvSpPr txBox="1"/>
          <p:nvPr/>
        </p:nvSpPr>
        <p:spPr>
          <a:xfrm>
            <a:off x="5719482" y="4298336"/>
            <a:ext cx="5743934" cy="781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16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Nathalie Bienvenu, Chargée d’accompagnement, SAH</a:t>
            </a:r>
          </a:p>
          <a:p>
            <a:pPr algn="r">
              <a:lnSpc>
                <a:spcPct val="150000"/>
              </a:lnSpc>
            </a:pPr>
            <a:r>
              <a:rPr lang="fr-FR" sz="16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Julie Asty, Chargée d’accessibilité, SAH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54CC9F-C26B-E049-A481-B0CCACDF9445}"/>
              </a:ext>
            </a:extLst>
          </p:cNvPr>
          <p:cNvSpPr/>
          <p:nvPr/>
        </p:nvSpPr>
        <p:spPr>
          <a:xfrm>
            <a:off x="11063990" y="4105164"/>
            <a:ext cx="290945" cy="45719"/>
          </a:xfrm>
          <a:prstGeom prst="rect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dirty="0"/>
          </a:p>
        </p:txBody>
      </p:sp>
      <p:pic>
        <p:nvPicPr>
          <p:cNvPr id="2" name="Espace réservé pour une image  1"/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95" t="-287" r="-187" b="287"/>
          <a:stretch/>
        </p:blipFill>
        <p:spPr/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867" y="1276842"/>
            <a:ext cx="1161496" cy="62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98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6699" y="1551709"/>
            <a:ext cx="9118859" cy="336552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Avez-vous des questions ?</a:t>
            </a:r>
            <a:b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Nous vous remercions </a:t>
            </a:r>
            <a:b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pour votre attention.</a:t>
            </a:r>
          </a:p>
        </p:txBody>
      </p:sp>
    </p:spTree>
    <p:extLst>
      <p:ext uri="{BB962C8B-B14F-4D97-AF65-F5344CB8AC3E}">
        <p14:creationId xmlns:p14="http://schemas.microsoft.com/office/powerpoint/2010/main" val="702977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7417" y="360671"/>
            <a:ext cx="8901238" cy="5444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missions du Service </a:t>
            </a:r>
            <a:r>
              <a:rPr lang="fr-FR" sz="28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Accueil</a:t>
            </a:r>
            <a:r>
              <a:rPr lang="en-US" sz="28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Handicap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2471" y="1766061"/>
            <a:ext cx="8786184" cy="30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b="1" dirty="0">
                <a:latin typeface="Verdana" panose="020B0604030504040204" pitchFamily="34" charset="0"/>
                <a:ea typeface="Verdana" panose="020B0604030504040204" pitchFamily="34" charset="0"/>
              </a:rPr>
              <a:t>Le Service Accueil Handicap</a:t>
            </a: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 accompagne et conseille les étudiants en situation de handicap dans leur parcours universitaire.</a:t>
            </a:r>
            <a:b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1050" dirty="0">
                <a:latin typeface="Verdana" panose="020B0604030504040204" pitchFamily="34" charset="0"/>
                <a:ea typeface="Verdana" panose="020B0604030504040204" pitchFamily="34" charset="0"/>
              </a:rPr>
              <a:t>        </a:t>
            </a:r>
            <a:b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Les établissements concernés : ENSAG, Grenoble INP, IFPS, Sciences PO Grenoble, Université Grenoble Alpes sur les sites de Grenoble, Valence et Vienne</a:t>
            </a:r>
          </a:p>
          <a:p>
            <a:pPr algn="just">
              <a:lnSpc>
                <a:spcPct val="120000"/>
              </a:lnSpc>
            </a:pPr>
            <a:endParaRPr lang="fr-FR" sz="19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b="1" dirty="0">
                <a:latin typeface="Verdana" panose="020B0604030504040204" pitchFamily="34" charset="0"/>
                <a:ea typeface="Verdana" panose="020B0604030504040204" pitchFamily="34" charset="0"/>
              </a:rPr>
              <a:t>L’accompagnement du SAH est individualisé : </a:t>
            </a: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évaluation des besoins pédagogiques et suivi des étudiants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422471" y="1045151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52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7D392FA-9529-473B-9B40-750CB75A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256" y="336953"/>
            <a:ext cx="10723143" cy="544656"/>
          </a:xfrm>
        </p:spPr>
        <p:txBody>
          <a:bodyPr>
            <a:normAutofit/>
          </a:bodyPr>
          <a:lstStyle/>
          <a:p>
            <a:pPr algn="l"/>
            <a:r>
              <a:rPr lang="fr-FR" sz="2800" dirty="0">
                <a:solidFill>
                  <a:srgbClr val="2A2E4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Procédure de demande d’aménagement en 4 étapes </a:t>
            </a:r>
            <a:endParaRPr lang="fr-FR" sz="2800" dirty="0"/>
          </a:p>
        </p:txBody>
      </p:sp>
      <p:cxnSp>
        <p:nvCxnSpPr>
          <p:cNvPr id="6" name="Straight Connector 39">
            <a:extLst>
              <a:ext uri="{FF2B5EF4-FFF2-40B4-BE49-F238E27FC236}">
                <a16:creationId xmlns:a16="http://schemas.microsoft.com/office/drawing/2014/main" id="{433D1FED-8D87-4AFF-8B73-C72F519C4D06}"/>
              </a:ext>
            </a:extLst>
          </p:cNvPr>
          <p:cNvCxnSpPr>
            <a:cxnSpLocks/>
          </p:cNvCxnSpPr>
          <p:nvPr/>
        </p:nvCxnSpPr>
        <p:spPr>
          <a:xfrm>
            <a:off x="435194" y="881609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C0369934-C415-44D5-9872-510F00C9A2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4700309"/>
              </p:ext>
            </p:extLst>
          </p:nvPr>
        </p:nvGraphicFramePr>
        <p:xfrm>
          <a:off x="1642172" y="1448891"/>
          <a:ext cx="9619130" cy="4961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399DD68B-74BF-4F7C-A5A8-212F53A21C19}"/>
              </a:ext>
            </a:extLst>
          </p:cNvPr>
          <p:cNvSpPr txBox="1"/>
          <p:nvPr/>
        </p:nvSpPr>
        <p:spPr>
          <a:xfrm>
            <a:off x="435194" y="1804956"/>
            <a:ext cx="1927322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L’étudiant doit</a:t>
            </a:r>
          </a:p>
        </p:txBody>
      </p:sp>
    </p:spTree>
    <p:extLst>
      <p:ext uri="{BB962C8B-B14F-4D97-AF65-F5344CB8AC3E}">
        <p14:creationId xmlns:p14="http://schemas.microsoft.com/office/powerpoint/2010/main" val="236504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/>
          </p:cNvCxnSpPr>
          <p:nvPr/>
        </p:nvCxnSpPr>
        <p:spPr>
          <a:xfrm>
            <a:off x="333877" y="945475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793F6F20-F2DE-4887-8992-9C9C60A708A1}"/>
              </a:ext>
            </a:extLst>
          </p:cNvPr>
          <p:cNvSpPr txBox="1"/>
          <p:nvPr/>
        </p:nvSpPr>
        <p:spPr>
          <a:xfrm>
            <a:off x="200026" y="377439"/>
            <a:ext cx="87407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Une équipe pluridisciplinaire mobilisée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F0DC76-6875-4891-8F1C-2A4EDE78CABC}"/>
              </a:ext>
            </a:extLst>
          </p:cNvPr>
          <p:cNvSpPr/>
          <p:nvPr/>
        </p:nvSpPr>
        <p:spPr>
          <a:xfrm>
            <a:off x="333877" y="1334737"/>
            <a:ext cx="8163578" cy="3212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Cinq chargées d’accompagnement  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Une chargée d’accessibilité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Un chargé d’insertion professionnel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fr-FR" sz="1900" dirty="0">
              <a:latin typeface="Verdana" panose="020B0604030504040204" pitchFamily="34" charset="0"/>
              <a:ea typeface="Verdana" panose="020B0604030504040204" pitchFamily="34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Les médecins du centre de santé universitaire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Les enseignants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Les scolarités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Deux assistantes sociales du CROUS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Référents handicap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C3EA1EF-5BCE-4AFD-B990-13B18FE4CACF}"/>
              </a:ext>
            </a:extLst>
          </p:cNvPr>
          <p:cNvSpPr txBox="1"/>
          <p:nvPr/>
        </p:nvSpPr>
        <p:spPr>
          <a:xfrm>
            <a:off x="431924" y="4807077"/>
            <a:ext cx="7640061" cy="14586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000" indent="-342000">
              <a:lnSpc>
                <a:spcPct val="120000"/>
              </a:lnSpc>
            </a:pPr>
            <a:r>
              <a:rPr lang="fr-FR" sz="1900" b="1" dirty="0">
                <a:latin typeface="Verdana" panose="020B0604030504040204" pitchFamily="34" charset="0"/>
                <a:ea typeface="Verdana" panose="020B0604030504040204" pitchFamily="34" charset="0"/>
              </a:rPr>
              <a:t>A retenir,</a:t>
            </a: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 les interlocuteurs privilégiés pour l’étudiant sont :</a:t>
            </a:r>
          </a:p>
          <a:p>
            <a:pPr marL="342000" indent="-3420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La chargée d’accompagnement au SAH</a:t>
            </a:r>
          </a:p>
          <a:p>
            <a:pPr marL="342000" indent="-3420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L’enseignant responsable de formation</a:t>
            </a:r>
          </a:p>
          <a:p>
            <a:pPr marL="342000" indent="-3420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Le médecin du centre de santé universitaire</a:t>
            </a: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C6837C63-3A81-48B0-94D6-10F3287682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4918321"/>
              </p:ext>
            </p:extLst>
          </p:nvPr>
        </p:nvGraphicFramePr>
        <p:xfrm>
          <a:off x="6487070" y="1075328"/>
          <a:ext cx="5631039" cy="4447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3076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3877" y="354539"/>
            <a:ext cx="9014425" cy="1095569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L’accompagnement des étudiants porteurs de troubles de l’autisme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30340" y="1979762"/>
            <a:ext cx="9424860" cy="4331392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fr-FR" sz="24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 début d’année trouver ses repères, s’adapter</a:t>
            </a:r>
          </a:p>
          <a:p>
            <a:pPr marL="0" indent="0">
              <a:buNone/>
            </a:pPr>
            <a:endParaRPr lang="fr-FR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Repérer les différents lieux : bâtiment, salle de cours, site de restauration,…Travailler ses déplacements</a:t>
            </a:r>
            <a:endParaRPr lang="fr-FR" sz="1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Accéder aux informations et ressources : panneaux d’affiches, emploi du temps ADE, plateforme de dépôt de cours, </a:t>
            </a: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modalités d’inscription et d’organisation de certaines UE (PEP, ETC, Anglais)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Gérer les nombreux mails institutionnels 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S’intégrer à son groupe d’étudiants, repérer ses enseignants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S’organiser en tenant compte du flux d’informations</a:t>
            </a:r>
            <a:endParaRPr lang="fr-FR" sz="1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1" name="Straight Connector 4">
            <a:extLst>
              <a:ext uri="{FF2B5EF4-FFF2-40B4-BE49-F238E27FC236}">
                <a16:creationId xmlns:a16="http://schemas.microsoft.com/office/drawing/2014/main" id="{33F346D4-813C-4579-A091-06BBCD75DF37}"/>
              </a:ext>
            </a:extLst>
          </p:cNvPr>
          <p:cNvCxnSpPr>
            <a:cxnSpLocks/>
          </p:cNvCxnSpPr>
          <p:nvPr/>
        </p:nvCxnSpPr>
        <p:spPr>
          <a:xfrm>
            <a:off x="430340" y="1305694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586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3877" y="354540"/>
            <a:ext cx="9014425" cy="459014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difficultés identifiées en cours d’année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30340" y="1356119"/>
            <a:ext cx="11133586" cy="4887664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S’intégrer à son groupe d’étudiants : le changement de semestre rime souvent avec un changement de groupe et d’enseignants</a:t>
            </a:r>
          </a:p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Devoir parler devant le groupe d’étudiants</a:t>
            </a:r>
          </a:p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Gérer le bruit dans les salles de cours</a:t>
            </a:r>
          </a:p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Avoir besoin de consignes plus explicites, comprendre les attendus</a:t>
            </a:r>
          </a:p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Prendre des notes</a:t>
            </a:r>
          </a:p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Organiser son travail personnel, initier, planifier</a:t>
            </a:r>
          </a:p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Identifier les personnes ressources pour demander de l’aide</a:t>
            </a:r>
          </a:p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Oser interpeller ces personnes ressources</a:t>
            </a:r>
          </a:p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Gérer les imprévus</a:t>
            </a:r>
          </a:p>
          <a:p>
            <a:pPr>
              <a:lnSpc>
                <a:spcPct val="114000"/>
              </a:lnSpc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Gérer la fatigabilité</a:t>
            </a:r>
          </a:p>
        </p:txBody>
      </p:sp>
      <p:cxnSp>
        <p:nvCxnSpPr>
          <p:cNvPr id="11" name="Straight Connector 4">
            <a:extLst>
              <a:ext uri="{FF2B5EF4-FFF2-40B4-BE49-F238E27FC236}">
                <a16:creationId xmlns:a16="http://schemas.microsoft.com/office/drawing/2014/main" id="{33F346D4-813C-4579-A091-06BBCD75DF37}"/>
              </a:ext>
            </a:extLst>
          </p:cNvPr>
          <p:cNvCxnSpPr>
            <a:cxnSpLocks/>
          </p:cNvCxnSpPr>
          <p:nvPr/>
        </p:nvCxnSpPr>
        <p:spPr>
          <a:xfrm>
            <a:off x="430340" y="945475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7011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273" y="260444"/>
            <a:ext cx="7997836" cy="555746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aménagements pour les examens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3000" y="2274070"/>
            <a:ext cx="8927327" cy="2946859"/>
          </a:xfrm>
        </p:spPr>
        <p:txBody>
          <a:bodyPr>
            <a:noAutofit/>
          </a:bodyPr>
          <a:lstStyle/>
          <a:p>
            <a:pPr marL="342000" indent="-34200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1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Quelques exemples d’aménagements :</a:t>
            </a:r>
          </a:p>
          <a:p>
            <a:pPr marL="342000" indent="-342000">
              <a:lnSpc>
                <a:spcPct val="120000"/>
              </a:lnSpc>
              <a:spcBef>
                <a:spcPts val="0"/>
              </a:spcBef>
              <a:buNone/>
            </a:pPr>
            <a:endParaRPr lang="fr-FR" sz="105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Majoration du temps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 secrétaire pour une aide à l’écriture 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L’utilisation d’un ordinateur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reformulation des consignes par l’enseignant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composition dans une salle à faible effectif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7987CD1-BE26-4D6E-89C3-A48186805BE1}"/>
              </a:ext>
            </a:extLst>
          </p:cNvPr>
          <p:cNvSpPr txBox="1"/>
          <p:nvPr/>
        </p:nvSpPr>
        <p:spPr>
          <a:xfrm>
            <a:off x="408901" y="1201066"/>
            <a:ext cx="10979535" cy="756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Les propositions d’aménagement sont personnalisées et peuvent être discutées en équipe pluridisciplinaire avec l’enseignant responsable de parcours</a:t>
            </a:r>
          </a:p>
        </p:txBody>
      </p:sp>
      <p:cxnSp>
        <p:nvCxnSpPr>
          <p:cNvPr id="16" name="Straight Connector 4">
            <a:extLst>
              <a:ext uri="{FF2B5EF4-FFF2-40B4-BE49-F238E27FC236}">
                <a16:creationId xmlns:a16="http://schemas.microsoft.com/office/drawing/2014/main" id="{4FC50539-6F26-4370-99B9-91A059E0B396}"/>
              </a:ext>
            </a:extLst>
          </p:cNvPr>
          <p:cNvCxnSpPr>
            <a:cxnSpLocks/>
          </p:cNvCxnSpPr>
          <p:nvPr/>
        </p:nvCxnSpPr>
        <p:spPr>
          <a:xfrm>
            <a:off x="408901" y="819556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30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273" y="260444"/>
            <a:ext cx="7997836" cy="555746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aménagements pour les cours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408901" y="1136168"/>
            <a:ext cx="9079877" cy="4673347"/>
          </a:xfrm>
        </p:spPr>
        <p:txBody>
          <a:bodyPr rIns="0">
            <a:noAutofit/>
          </a:bodyPr>
          <a:lstStyle/>
          <a:p>
            <a:pPr marL="342000" indent="-342000">
              <a:lnSpc>
                <a:spcPct val="140000"/>
              </a:lnSpc>
              <a:spcBef>
                <a:spcPts val="0"/>
              </a:spcBef>
              <a:buNone/>
            </a:pPr>
            <a:r>
              <a:rPr lang="fr-FR" sz="1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Quelques exemples d’aménagements :</a:t>
            </a:r>
          </a:p>
          <a:p>
            <a:pPr marL="342000" indent="-342000">
              <a:lnSpc>
                <a:spcPct val="140000"/>
              </a:lnSpc>
              <a:spcBef>
                <a:spcPts val="0"/>
              </a:spcBef>
              <a:buNone/>
            </a:pPr>
            <a:endParaRPr lang="fr-FR" sz="105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Adaptation de l’emploi du temps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Echelonnement de l’année sur 2 ans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Une aide à la prise de notes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 soutien pédagogique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Limiter les lieux de cours à un seul bâtiment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Repérage des bâtiments et des cheminements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Accompagnement par un « parrain »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Salle de repos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Adaptation des stages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A69D76F-D524-4A67-B6C2-736E6498F0E7}"/>
              </a:ext>
            </a:extLst>
          </p:cNvPr>
          <p:cNvSpPr txBox="1"/>
          <p:nvPr/>
        </p:nvSpPr>
        <p:spPr>
          <a:xfrm>
            <a:off x="408901" y="5966925"/>
            <a:ext cx="1053956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dirty="0">
                <a:latin typeface="Verdana" panose="020B0604030504040204" pitchFamily="34" charset="0"/>
                <a:ea typeface="Verdana" panose="020B0604030504040204" pitchFamily="34" charset="0"/>
              </a:rPr>
              <a:t>Les aménagements sont révisables et adaptables en cours d’année selon les besoins</a:t>
            </a:r>
          </a:p>
        </p:txBody>
      </p:sp>
      <p:cxnSp>
        <p:nvCxnSpPr>
          <p:cNvPr id="16" name="Straight Connector 4">
            <a:extLst>
              <a:ext uri="{FF2B5EF4-FFF2-40B4-BE49-F238E27FC236}">
                <a16:creationId xmlns:a16="http://schemas.microsoft.com/office/drawing/2014/main" id="{4FC50539-6F26-4370-99B9-91A059E0B396}"/>
              </a:ext>
            </a:extLst>
          </p:cNvPr>
          <p:cNvCxnSpPr>
            <a:cxnSpLocks/>
          </p:cNvCxnSpPr>
          <p:nvPr/>
        </p:nvCxnSpPr>
        <p:spPr>
          <a:xfrm>
            <a:off x="408901" y="819556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7281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357059" y="1369099"/>
            <a:ext cx="9870097" cy="4297592"/>
          </a:xfrm>
        </p:spPr>
        <p:txBody>
          <a:bodyPr>
            <a:noAutofit/>
          </a:bodyPr>
          <a:lstStyle/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 temps nécessaire à l’étudiant pour s’adapter aux différents environnements : universitaire, vie quotidienne 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L’identification des besoins dans un contexte où l’étudiant est en difficulté pour nous solliciter et qu’il a besoin de temps pour cheminer 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Apprendre à connaitre l’étudiant et qu’il puisse exprimer ses besoins en confiance</a:t>
            </a:r>
          </a:p>
          <a:p>
            <a:pPr marL="342000" indent="-342000">
              <a:lnSpc>
                <a:spcPct val="15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L’ajustement des besoins qui semble être nécessaire mais qui arrive parfois tardivement compte tenu des éléments ci-dessus</a:t>
            </a:r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F83A5E5-4A27-40E1-842A-08926462F251}"/>
              </a:ext>
            </a:extLst>
          </p:cNvPr>
          <p:cNvSpPr txBox="1">
            <a:spLocks/>
          </p:cNvSpPr>
          <p:nvPr/>
        </p:nvSpPr>
        <p:spPr>
          <a:xfrm>
            <a:off x="251012" y="280195"/>
            <a:ext cx="10721788" cy="65856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fr-FR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Du temps pour identifier les besoins</a:t>
            </a:r>
          </a:p>
          <a:p>
            <a:endParaRPr lang="fr-FR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059B8E3-A32D-49CD-88F9-452DB4CB0684}"/>
              </a:ext>
            </a:extLst>
          </p:cNvPr>
          <p:cNvCxnSpPr>
            <a:cxnSpLocks/>
          </p:cNvCxnSpPr>
          <p:nvPr/>
        </p:nvCxnSpPr>
        <p:spPr>
          <a:xfrm>
            <a:off x="357059" y="936276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046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nalisé 2">
      <a:dk1>
        <a:sysClr val="windowText" lastClr="000000"/>
      </a:dk1>
      <a:lt1>
        <a:sysClr val="window" lastClr="FFFFFF"/>
      </a:lt1>
      <a:dk2>
        <a:srgbClr val="3A3A3C"/>
      </a:dk2>
      <a:lt2>
        <a:srgbClr val="EFEFF1"/>
      </a:lt2>
      <a:accent1>
        <a:srgbClr val="B68D44"/>
      </a:accent1>
      <a:accent2>
        <a:srgbClr val="8E7A3F"/>
      </a:accent2>
      <a:accent3>
        <a:srgbClr val="3A3A3C"/>
      </a:accent3>
      <a:accent4>
        <a:srgbClr val="EFEFF1"/>
      </a:accent4>
      <a:accent5>
        <a:srgbClr val="F7E3D8"/>
      </a:accent5>
      <a:accent6>
        <a:srgbClr val="D3C6B0"/>
      </a:accent6>
      <a:hlink>
        <a:srgbClr val="0070C0"/>
      </a:hlink>
      <a:folHlink>
        <a:srgbClr val="0070C0"/>
      </a:folHlink>
    </a:clrScheme>
    <a:fontScheme name="Custom 2">
      <a:majorFont>
        <a:latin typeface="Montserrat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10109</TotalTime>
  <Words>587</Words>
  <Application>Microsoft Office PowerPoint</Application>
  <PresentationFormat>Grand écran</PresentationFormat>
  <Paragraphs>80</Paragraphs>
  <Slides>10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Arial</vt:lpstr>
      <vt:lpstr>Calibri</vt:lpstr>
      <vt:lpstr>Lato</vt:lpstr>
      <vt:lpstr>Montserrat</vt:lpstr>
      <vt:lpstr>Segoe UI</vt:lpstr>
      <vt:lpstr>Verdana</vt:lpstr>
      <vt:lpstr>Wingdings</vt:lpstr>
      <vt:lpstr>Office Theme</vt:lpstr>
      <vt:lpstr>Présentation PowerPoint</vt:lpstr>
      <vt:lpstr>Les missions du Service Accueil Handicap</vt:lpstr>
      <vt:lpstr>Procédure de demande d’aménagement en 4 étapes </vt:lpstr>
      <vt:lpstr>Présentation PowerPoint</vt:lpstr>
      <vt:lpstr>L’accompagnement des étudiants porteurs de troubles de l’autisme</vt:lpstr>
      <vt:lpstr>Les difficultés identifiées en cours d’année</vt:lpstr>
      <vt:lpstr>Les aménagements pour les examens </vt:lpstr>
      <vt:lpstr>Les aménagements pour les cours </vt:lpstr>
      <vt:lpstr>Présentation PowerPoint</vt:lpstr>
      <vt:lpstr>Avez-vous des questions ?  Nous vous remercions  pour votre attention.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Pangara</dc:creator>
  <cp:lastModifiedBy>NATHALIE BIENVENU</cp:lastModifiedBy>
  <cp:revision>1355</cp:revision>
  <cp:lastPrinted>2022-03-24T07:57:51Z</cp:lastPrinted>
  <dcterms:created xsi:type="dcterms:W3CDTF">2017-02-21T04:29:22Z</dcterms:created>
  <dcterms:modified xsi:type="dcterms:W3CDTF">2022-03-28T08:19:41Z</dcterms:modified>
</cp:coreProperties>
</file>